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Mukta Light" panose="020B0604020202020204" charset="0"/>
      <p:regular r:id="rId11"/>
    </p:embeddedFont>
    <p:embeddedFont>
      <p:font typeface="Prompt Medium" panose="00000600000000000000" pitchFamily="2" charset="-34"/>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94610"/>
  </p:normalViewPr>
  <p:slideViewPr>
    <p:cSldViewPr snapToGrid="0" snapToObjects="1">
      <p:cViewPr varScale="1">
        <p:scale>
          <a:sx n="53" d="100"/>
          <a:sy n="53" d="100"/>
        </p:scale>
        <p:origin x="69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350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609165" y="607338"/>
            <a:ext cx="4898350" cy="612219"/>
          </a:xfrm>
          <a:prstGeom prst="rect">
            <a:avLst/>
          </a:prstGeom>
          <a:noFill/>
          <a:ln/>
        </p:spPr>
        <p:txBody>
          <a:bodyPr wrap="none" lIns="0" tIns="0" rIns="0" bIns="0" rtlCol="0" anchor="t"/>
          <a:lstStyle/>
          <a:p>
            <a:pPr marL="0" indent="0" algn="ctr">
              <a:lnSpc>
                <a:spcPts val="4800"/>
              </a:lnSpc>
              <a:buNone/>
            </a:pPr>
            <a:r>
              <a:rPr lang="en-US" sz="3850" b="1" u="sng" dirty="0">
                <a:solidFill>
                  <a:srgbClr val="C6BFEE"/>
                </a:solidFill>
                <a:latin typeface="Prompt Medium" pitchFamily="34" charset="0"/>
                <a:ea typeface="Prompt Medium" pitchFamily="34" charset="-122"/>
                <a:cs typeface="Prompt Medium" pitchFamily="34" charset="-120"/>
              </a:rPr>
              <a:t>Problem Statement:</a:t>
            </a:r>
            <a:endParaRPr lang="en-US" sz="3850" dirty="0"/>
          </a:p>
        </p:txBody>
      </p:sp>
      <p:sp>
        <p:nvSpPr>
          <p:cNvPr id="4" name="Text 1"/>
          <p:cNvSpPr/>
          <p:nvPr/>
        </p:nvSpPr>
        <p:spPr>
          <a:xfrm>
            <a:off x="6257806" y="1550194"/>
            <a:ext cx="7601188" cy="1224439"/>
          </a:xfrm>
          <a:prstGeom prst="rect">
            <a:avLst/>
          </a:prstGeom>
          <a:noFill/>
          <a:ln/>
        </p:spPr>
        <p:txBody>
          <a:bodyPr wrap="square" lIns="0" tIns="0" rIns="0" bIns="0" rtlCol="0" anchor="t"/>
          <a:lstStyle/>
          <a:p>
            <a:pPr marL="0" indent="0" algn="ctr">
              <a:lnSpc>
                <a:spcPts val="4800"/>
              </a:lnSpc>
              <a:buNone/>
            </a:pPr>
            <a:r>
              <a:rPr lang="en-US" sz="3850" dirty="0">
                <a:solidFill>
                  <a:srgbClr val="C6BFEE"/>
                </a:solidFill>
                <a:latin typeface="Prompt Medium" pitchFamily="34" charset="0"/>
                <a:ea typeface="Prompt Medium" pitchFamily="34" charset="-122"/>
                <a:cs typeface="Prompt Medium" pitchFamily="34" charset="-120"/>
              </a:rPr>
              <a:t>Personalized Health Prediction System</a:t>
            </a:r>
            <a:endParaRPr lang="en-US" sz="3850" dirty="0"/>
          </a:p>
        </p:txBody>
      </p:sp>
      <p:sp>
        <p:nvSpPr>
          <p:cNvPr id="5" name="Text 2"/>
          <p:cNvSpPr/>
          <p:nvPr/>
        </p:nvSpPr>
        <p:spPr>
          <a:xfrm>
            <a:off x="6257806" y="3105269"/>
            <a:ext cx="7601188" cy="2115264"/>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Welcome to the Personalized Health Prediction System, a cutting-edge solution designed to provide personalized wellness recommendations. This system leverages synthetic datasets and advanced machine learning techniques to offer actionable insights for optimizing your health. This presentation will cover the problem statement, data and models, training methodologies, system functionality, and future enhancements.                                                  </a:t>
            </a:r>
            <a:endParaRPr lang="en-US" sz="1700" dirty="0"/>
          </a:p>
        </p:txBody>
      </p:sp>
      <p:sp>
        <p:nvSpPr>
          <p:cNvPr id="6" name="Text 3"/>
          <p:cNvSpPr/>
          <p:nvPr/>
        </p:nvSpPr>
        <p:spPr>
          <a:xfrm>
            <a:off x="6257806" y="5468422"/>
            <a:ext cx="7601188" cy="352544"/>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                                                                                     Developed by -</a:t>
            </a:r>
            <a:endParaRPr lang="en-US" sz="1700" dirty="0"/>
          </a:p>
        </p:txBody>
      </p:sp>
      <p:sp>
        <p:nvSpPr>
          <p:cNvPr id="7" name="Text 4"/>
          <p:cNvSpPr/>
          <p:nvPr/>
        </p:nvSpPr>
        <p:spPr>
          <a:xfrm>
            <a:off x="6257806" y="6068854"/>
            <a:ext cx="7601188" cy="352544"/>
          </a:xfrm>
          <a:prstGeom prst="rect">
            <a:avLst/>
          </a:prstGeom>
          <a:noFill/>
          <a:ln/>
        </p:spPr>
        <p:txBody>
          <a:bodyPr wrap="none" lIns="0" tIns="0" rIns="0" bIns="0" rtlCol="0" anchor="t"/>
          <a:lstStyle/>
          <a:p>
            <a:pPr marL="0" indent="0" algn="l">
              <a:lnSpc>
                <a:spcPts val="2750"/>
              </a:lnSpc>
              <a:buNone/>
            </a:pPr>
            <a:r>
              <a:rPr lang="en-US" sz="1700" b="1" dirty="0">
                <a:solidFill>
                  <a:srgbClr val="DAD8E9"/>
                </a:solidFill>
                <a:latin typeface="Mukta Light" pitchFamily="34" charset="0"/>
                <a:ea typeface="Mukta Light" pitchFamily="34" charset="-122"/>
                <a:cs typeface="Mukta Light" pitchFamily="34" charset="-120"/>
              </a:rPr>
              <a:t>                                                                                Bilir Goyari - 2412053</a:t>
            </a:r>
            <a:endParaRPr lang="en-US" sz="1700" dirty="0"/>
          </a:p>
        </p:txBody>
      </p:sp>
      <p:sp>
        <p:nvSpPr>
          <p:cNvPr id="8" name="Text 5"/>
          <p:cNvSpPr/>
          <p:nvPr/>
        </p:nvSpPr>
        <p:spPr>
          <a:xfrm>
            <a:off x="6257806" y="6577518"/>
            <a:ext cx="7601188" cy="352544"/>
          </a:xfrm>
          <a:prstGeom prst="rect">
            <a:avLst/>
          </a:prstGeom>
          <a:noFill/>
          <a:ln/>
        </p:spPr>
        <p:txBody>
          <a:bodyPr wrap="none" lIns="0" tIns="0" rIns="0" bIns="0" rtlCol="0" anchor="t"/>
          <a:lstStyle/>
          <a:p>
            <a:pPr marL="0" indent="0" algn="l">
              <a:lnSpc>
                <a:spcPts val="2750"/>
              </a:lnSpc>
              <a:buNone/>
            </a:pPr>
            <a:r>
              <a:rPr lang="en-US" sz="1700" b="1" dirty="0">
                <a:solidFill>
                  <a:srgbClr val="DAD8E9"/>
                </a:solidFill>
                <a:latin typeface="Mukta Light" pitchFamily="34" charset="0"/>
                <a:ea typeface="Mukta Light" pitchFamily="34" charset="-122"/>
                <a:cs typeface="Mukta Light" pitchFamily="34" charset="-120"/>
              </a:rPr>
              <a:t>                                                                                Gourav Kumar Singh - 2412065</a:t>
            </a:r>
            <a:endParaRPr lang="en-US" sz="1700" dirty="0"/>
          </a:p>
        </p:txBody>
      </p:sp>
      <p:sp>
        <p:nvSpPr>
          <p:cNvPr id="9" name="Text 6"/>
          <p:cNvSpPr/>
          <p:nvPr/>
        </p:nvSpPr>
        <p:spPr>
          <a:xfrm>
            <a:off x="6257806" y="7269718"/>
            <a:ext cx="7601188" cy="352544"/>
          </a:xfrm>
          <a:prstGeom prst="rect">
            <a:avLst/>
          </a:prstGeom>
          <a:noFill/>
          <a:ln/>
        </p:spPr>
        <p:txBody>
          <a:bodyPr wrap="none" lIns="0" tIns="0" rIns="0" bIns="0" rtlCol="0" anchor="t"/>
          <a:lstStyle/>
          <a:p>
            <a:pPr marL="0" indent="0" algn="l">
              <a:lnSpc>
                <a:spcPts val="2750"/>
              </a:lnSpc>
              <a:buNone/>
            </a:pPr>
            <a:r>
              <a:rPr lang="en-US" sz="1700" b="1" dirty="0">
                <a:solidFill>
                  <a:srgbClr val="DAD8E9"/>
                </a:solidFill>
                <a:latin typeface="Mukta Light" pitchFamily="34" charset="0"/>
                <a:ea typeface="Mukta Light" pitchFamily="34" charset="-122"/>
                <a:cs typeface="Mukta Light" pitchFamily="34" charset="-120"/>
              </a:rPr>
              <a:t>                                                                                Vadlakonda Vivek - 2412076</a:t>
            </a:r>
            <a:endParaRPr lang="en-US" sz="1700" dirty="0"/>
          </a:p>
        </p:txBody>
      </p:sp>
      <p:pic>
        <p:nvPicPr>
          <p:cNvPr id="11" name="Picture 10">
            <a:extLst>
              <a:ext uri="{FF2B5EF4-FFF2-40B4-BE49-F238E27FC236}">
                <a16:creationId xmlns:a16="http://schemas.microsoft.com/office/drawing/2014/main" id="{7480511B-0DEC-6317-582E-E5CFB23D42BB}"/>
              </a:ext>
            </a:extLst>
          </p:cNvPr>
          <p:cNvPicPr>
            <a:picLocks noChangeAspect="1"/>
          </p:cNvPicPr>
          <p:nvPr/>
        </p:nvPicPr>
        <p:blipFill>
          <a:blip r:embed="rId4"/>
          <a:stretch>
            <a:fillRect/>
          </a:stretch>
        </p:blipFill>
        <p:spPr>
          <a:xfrm>
            <a:off x="12837695" y="7288567"/>
            <a:ext cx="1792705" cy="8496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674733"/>
            <a:ext cx="5486400"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Problem Statement</a:t>
            </a:r>
            <a:endParaRPr lang="en-US" sz="4300" dirty="0"/>
          </a:p>
        </p:txBody>
      </p:sp>
      <p:sp>
        <p:nvSpPr>
          <p:cNvPr id="3" name="Text 1"/>
          <p:cNvSpPr/>
          <p:nvPr/>
        </p:nvSpPr>
        <p:spPr>
          <a:xfrm>
            <a:off x="864037" y="2977634"/>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Problem</a:t>
            </a:r>
            <a:endParaRPr lang="en-US" sz="2150" dirty="0"/>
          </a:p>
        </p:txBody>
      </p:sp>
      <p:sp>
        <p:nvSpPr>
          <p:cNvPr id="4" name="Text 2"/>
          <p:cNvSpPr/>
          <p:nvPr/>
        </p:nvSpPr>
        <p:spPr>
          <a:xfrm>
            <a:off x="864037" y="3567351"/>
            <a:ext cx="3898821" cy="2765346"/>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The system addresses the challenge of providing personalized wellness recommendations. Each individual has unique health profiles and needs. A one-size-fits-all approach to wellness often falls short, leading to ineffective or even harmful advice.</a:t>
            </a:r>
            <a:endParaRPr lang="en-US" sz="1900" dirty="0"/>
          </a:p>
        </p:txBody>
      </p:sp>
      <p:pic>
        <p:nvPicPr>
          <p:cNvPr id="5" name="Image 0" descr="preencoded.png"/>
          <p:cNvPicPr>
            <a:picLocks noChangeAspect="1"/>
          </p:cNvPicPr>
          <p:nvPr/>
        </p:nvPicPr>
        <p:blipFill>
          <a:blip r:embed="rId3"/>
          <a:stretch>
            <a:fillRect/>
          </a:stretch>
        </p:blipFill>
        <p:spPr>
          <a:xfrm>
            <a:off x="5372695" y="3008471"/>
            <a:ext cx="3898821" cy="2667595"/>
          </a:xfrm>
          <a:prstGeom prst="rect">
            <a:avLst/>
          </a:prstGeom>
        </p:spPr>
      </p:pic>
      <p:sp>
        <p:nvSpPr>
          <p:cNvPr id="6" name="Text 3"/>
          <p:cNvSpPr/>
          <p:nvPr/>
        </p:nvSpPr>
        <p:spPr>
          <a:xfrm>
            <a:off x="9881354" y="2977634"/>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C6BFEE"/>
                </a:solidFill>
                <a:latin typeface="Prompt Medium" pitchFamily="34" charset="0"/>
                <a:ea typeface="Prompt Medium" pitchFamily="34" charset="-122"/>
                <a:cs typeface="Prompt Medium" pitchFamily="34" charset="-120"/>
              </a:rPr>
              <a:t>Solution</a:t>
            </a:r>
            <a:endParaRPr lang="en-US" sz="2150" dirty="0"/>
          </a:p>
        </p:txBody>
      </p:sp>
      <p:sp>
        <p:nvSpPr>
          <p:cNvPr id="7" name="Text 4"/>
          <p:cNvSpPr/>
          <p:nvPr/>
        </p:nvSpPr>
        <p:spPr>
          <a:xfrm>
            <a:off x="9881354" y="3567351"/>
            <a:ext cx="3898821" cy="2765346"/>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The system employs advanced ML to analyze various health-related features. The system generates personalized wellness plans, including recommendations for nutrition, exercise, and lifestyle adjustments tailored to individual needs.</a:t>
            </a:r>
            <a:endParaRPr lang="en-US" sz="1900" dirty="0"/>
          </a:p>
        </p:txBody>
      </p:sp>
      <p:pic>
        <p:nvPicPr>
          <p:cNvPr id="9" name="Picture 8">
            <a:extLst>
              <a:ext uri="{FF2B5EF4-FFF2-40B4-BE49-F238E27FC236}">
                <a16:creationId xmlns:a16="http://schemas.microsoft.com/office/drawing/2014/main" id="{79DAE16C-3EBC-0846-6A6D-B93A35F558BF}"/>
              </a:ext>
            </a:extLst>
          </p:cNvPr>
          <p:cNvPicPr>
            <a:picLocks noChangeAspect="1"/>
          </p:cNvPicPr>
          <p:nvPr/>
        </p:nvPicPr>
        <p:blipFill>
          <a:blip r:embed="rId4"/>
          <a:stretch>
            <a:fillRect/>
          </a:stretch>
        </p:blipFill>
        <p:spPr>
          <a:xfrm>
            <a:off x="11983453" y="6975122"/>
            <a:ext cx="2646947" cy="12544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7191"/>
          </a:xfrm>
          <a:prstGeom prst="rect">
            <a:avLst/>
          </a:prstGeom>
        </p:spPr>
      </p:pic>
      <p:sp>
        <p:nvSpPr>
          <p:cNvPr id="3" name="Text 0"/>
          <p:cNvSpPr/>
          <p:nvPr/>
        </p:nvSpPr>
        <p:spPr>
          <a:xfrm>
            <a:off x="640437" y="2791063"/>
            <a:ext cx="4066223" cy="508159"/>
          </a:xfrm>
          <a:prstGeom prst="rect">
            <a:avLst/>
          </a:prstGeom>
          <a:noFill/>
          <a:ln/>
        </p:spPr>
        <p:txBody>
          <a:bodyPr wrap="none" lIns="0" tIns="0" rIns="0" bIns="0" rtlCol="0" anchor="t"/>
          <a:lstStyle/>
          <a:p>
            <a:pPr marL="0" indent="0" algn="l">
              <a:lnSpc>
                <a:spcPts val="4000"/>
              </a:lnSpc>
              <a:buNone/>
            </a:pPr>
            <a:r>
              <a:rPr lang="en-US" sz="3200" dirty="0">
                <a:solidFill>
                  <a:srgbClr val="C6BFEE"/>
                </a:solidFill>
                <a:latin typeface="Prompt Medium" pitchFamily="34" charset="0"/>
                <a:ea typeface="Prompt Medium" pitchFamily="34" charset="-122"/>
                <a:cs typeface="Prompt Medium" pitchFamily="34" charset="-120"/>
              </a:rPr>
              <a:t>Libraries Used</a:t>
            </a:r>
            <a:endParaRPr lang="en-US" sz="3200" dirty="0"/>
          </a:p>
        </p:txBody>
      </p:sp>
      <p:pic>
        <p:nvPicPr>
          <p:cNvPr id="4" name="Image 1" descr="preencoded.png"/>
          <p:cNvPicPr>
            <a:picLocks noChangeAspect="1"/>
          </p:cNvPicPr>
          <p:nvPr/>
        </p:nvPicPr>
        <p:blipFill>
          <a:blip r:embed="rId4"/>
          <a:stretch>
            <a:fillRect/>
          </a:stretch>
        </p:blipFill>
        <p:spPr>
          <a:xfrm>
            <a:off x="640437" y="3605570"/>
            <a:ext cx="457438" cy="457438"/>
          </a:xfrm>
          <a:prstGeom prst="rect">
            <a:avLst/>
          </a:prstGeom>
        </p:spPr>
      </p:pic>
      <p:sp>
        <p:nvSpPr>
          <p:cNvPr id="5" name="Text 1"/>
          <p:cNvSpPr/>
          <p:nvPr/>
        </p:nvSpPr>
        <p:spPr>
          <a:xfrm>
            <a:off x="1280755" y="3573661"/>
            <a:ext cx="2033111" cy="254198"/>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Data &amp; ML</a:t>
            </a:r>
            <a:endParaRPr lang="en-US" sz="1600" dirty="0"/>
          </a:p>
        </p:txBody>
      </p:sp>
      <p:sp>
        <p:nvSpPr>
          <p:cNvPr id="6" name="Text 2"/>
          <p:cNvSpPr/>
          <p:nvPr/>
        </p:nvSpPr>
        <p:spPr>
          <a:xfrm>
            <a:off x="1280755" y="3937635"/>
            <a:ext cx="12709208" cy="292775"/>
          </a:xfrm>
          <a:prstGeom prst="rect">
            <a:avLst/>
          </a:prstGeom>
          <a:noFill/>
          <a:ln/>
        </p:spPr>
        <p:txBody>
          <a:bodyPr wrap="none" lIns="0" tIns="0" rIns="0" bIns="0" rtlCol="0" anchor="t"/>
          <a:lstStyle/>
          <a:p>
            <a:pPr marL="0" indent="0" algn="l">
              <a:lnSpc>
                <a:spcPts val="2300"/>
              </a:lnSpc>
              <a:buNone/>
            </a:pPr>
            <a:r>
              <a:rPr lang="en-US" sz="1400" b="1" dirty="0">
                <a:solidFill>
                  <a:srgbClr val="DAD8E9"/>
                </a:solidFill>
                <a:latin typeface="Mukta Light" pitchFamily="34" charset="0"/>
                <a:ea typeface="Mukta Light" pitchFamily="34" charset="-122"/>
                <a:cs typeface="Mukta Light" pitchFamily="34" charset="-120"/>
              </a:rPr>
              <a:t>pandas</a:t>
            </a:r>
            <a:r>
              <a:rPr lang="en-US" sz="1400" dirty="0">
                <a:solidFill>
                  <a:srgbClr val="DAD8E9"/>
                </a:solidFill>
                <a:latin typeface="Mukta Light" pitchFamily="34" charset="0"/>
                <a:ea typeface="Mukta Light" pitchFamily="34" charset="-122"/>
                <a:cs typeface="Mukta Light" pitchFamily="34" charset="-120"/>
              </a:rPr>
              <a:t>, </a:t>
            </a:r>
            <a:r>
              <a:rPr lang="en-US" sz="1400" b="1" dirty="0">
                <a:solidFill>
                  <a:srgbClr val="DAD8E9"/>
                </a:solidFill>
                <a:latin typeface="Mukta Light" pitchFamily="34" charset="0"/>
                <a:ea typeface="Mukta Light" pitchFamily="34" charset="-122"/>
                <a:cs typeface="Mukta Light" pitchFamily="34" charset="-120"/>
              </a:rPr>
              <a:t>numpy</a:t>
            </a:r>
            <a:r>
              <a:rPr lang="en-US" sz="1400" dirty="0">
                <a:solidFill>
                  <a:srgbClr val="DAD8E9"/>
                </a:solidFill>
                <a:latin typeface="Mukta Light" pitchFamily="34" charset="0"/>
                <a:ea typeface="Mukta Light" pitchFamily="34" charset="-122"/>
                <a:cs typeface="Mukta Light" pitchFamily="34" charset="-120"/>
              </a:rPr>
              <a:t>, </a:t>
            </a:r>
            <a:r>
              <a:rPr lang="en-US" sz="1400" b="1" dirty="0">
                <a:solidFill>
                  <a:srgbClr val="DAD8E9"/>
                </a:solidFill>
                <a:latin typeface="Mukta Light" pitchFamily="34" charset="0"/>
                <a:ea typeface="Mukta Light" pitchFamily="34" charset="-122"/>
                <a:cs typeface="Mukta Light" pitchFamily="34" charset="-120"/>
              </a:rPr>
              <a:t>scikit-learn</a:t>
            </a:r>
            <a:r>
              <a:rPr lang="en-US" sz="1400" dirty="0">
                <a:solidFill>
                  <a:srgbClr val="DAD8E9"/>
                </a:solidFill>
                <a:latin typeface="Mukta Light" pitchFamily="34" charset="0"/>
                <a:ea typeface="Mukta Light" pitchFamily="34" charset="-122"/>
                <a:cs typeface="Mukta Light" pitchFamily="34" charset="-120"/>
              </a:rPr>
              <a:t> (RandomForest, Pipeline, metrics)</a:t>
            </a:r>
            <a:endParaRPr lang="en-US" sz="1400" dirty="0"/>
          </a:p>
        </p:txBody>
      </p:sp>
      <p:pic>
        <p:nvPicPr>
          <p:cNvPr id="7" name="Image 2" descr="preencoded.png"/>
          <p:cNvPicPr>
            <a:picLocks noChangeAspect="1"/>
          </p:cNvPicPr>
          <p:nvPr/>
        </p:nvPicPr>
        <p:blipFill>
          <a:blip r:embed="rId5"/>
          <a:stretch>
            <a:fillRect/>
          </a:stretch>
        </p:blipFill>
        <p:spPr>
          <a:xfrm>
            <a:off x="640437" y="4811197"/>
            <a:ext cx="457438" cy="457438"/>
          </a:xfrm>
          <a:prstGeom prst="rect">
            <a:avLst/>
          </a:prstGeom>
        </p:spPr>
      </p:pic>
      <p:sp>
        <p:nvSpPr>
          <p:cNvPr id="8" name="Text 3"/>
          <p:cNvSpPr/>
          <p:nvPr/>
        </p:nvSpPr>
        <p:spPr>
          <a:xfrm>
            <a:off x="1280755" y="4779288"/>
            <a:ext cx="2033111" cy="254198"/>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Visualization</a:t>
            </a:r>
            <a:endParaRPr lang="en-US" sz="1600" dirty="0"/>
          </a:p>
        </p:txBody>
      </p:sp>
      <p:sp>
        <p:nvSpPr>
          <p:cNvPr id="9" name="Text 4"/>
          <p:cNvSpPr/>
          <p:nvPr/>
        </p:nvSpPr>
        <p:spPr>
          <a:xfrm>
            <a:off x="1280755" y="5143262"/>
            <a:ext cx="12709208" cy="292775"/>
          </a:xfrm>
          <a:prstGeom prst="rect">
            <a:avLst/>
          </a:prstGeom>
          <a:noFill/>
          <a:ln/>
        </p:spPr>
        <p:txBody>
          <a:bodyPr wrap="none" lIns="0" tIns="0" rIns="0" bIns="0" rtlCol="0" anchor="t"/>
          <a:lstStyle/>
          <a:p>
            <a:pPr marL="0" indent="0" algn="l">
              <a:lnSpc>
                <a:spcPts val="2300"/>
              </a:lnSpc>
              <a:buNone/>
            </a:pPr>
            <a:r>
              <a:rPr lang="en-US" sz="1400" b="1" dirty="0">
                <a:solidFill>
                  <a:srgbClr val="DAD8E9"/>
                </a:solidFill>
                <a:latin typeface="Mukta Light" pitchFamily="34" charset="0"/>
                <a:ea typeface="Mukta Light" pitchFamily="34" charset="-122"/>
                <a:cs typeface="Mukta Light" pitchFamily="34" charset="-120"/>
              </a:rPr>
              <a:t>matplotlib</a:t>
            </a:r>
            <a:r>
              <a:rPr lang="en-US" sz="1400" dirty="0">
                <a:solidFill>
                  <a:srgbClr val="DAD8E9"/>
                </a:solidFill>
                <a:latin typeface="Mukta Light" pitchFamily="34" charset="0"/>
                <a:ea typeface="Mukta Light" pitchFamily="34" charset="-122"/>
                <a:cs typeface="Mukta Light" pitchFamily="34" charset="-120"/>
              </a:rPr>
              <a:t>, </a:t>
            </a:r>
            <a:r>
              <a:rPr lang="en-US" sz="1400" b="1" dirty="0">
                <a:solidFill>
                  <a:srgbClr val="DAD8E9"/>
                </a:solidFill>
                <a:latin typeface="Mukta Light" pitchFamily="34" charset="0"/>
                <a:ea typeface="Mukta Light" pitchFamily="34" charset="-122"/>
                <a:cs typeface="Mukta Light" pitchFamily="34" charset="-120"/>
              </a:rPr>
              <a:t>seaborn</a:t>
            </a:r>
            <a:endParaRPr lang="en-US" sz="1400" dirty="0"/>
          </a:p>
        </p:txBody>
      </p:sp>
      <p:pic>
        <p:nvPicPr>
          <p:cNvPr id="10" name="Image 3" descr="preencoded.png"/>
          <p:cNvPicPr>
            <a:picLocks noChangeAspect="1"/>
          </p:cNvPicPr>
          <p:nvPr/>
        </p:nvPicPr>
        <p:blipFill>
          <a:blip r:embed="rId6"/>
          <a:stretch>
            <a:fillRect/>
          </a:stretch>
        </p:blipFill>
        <p:spPr>
          <a:xfrm>
            <a:off x="640437" y="6016823"/>
            <a:ext cx="457438" cy="457438"/>
          </a:xfrm>
          <a:prstGeom prst="rect">
            <a:avLst/>
          </a:prstGeom>
        </p:spPr>
      </p:pic>
      <p:sp>
        <p:nvSpPr>
          <p:cNvPr id="11" name="Text 5"/>
          <p:cNvSpPr/>
          <p:nvPr/>
        </p:nvSpPr>
        <p:spPr>
          <a:xfrm>
            <a:off x="1280755" y="5984915"/>
            <a:ext cx="2033111" cy="254198"/>
          </a:xfrm>
          <a:prstGeom prst="rect">
            <a:avLst/>
          </a:prstGeom>
          <a:noFill/>
          <a:ln/>
        </p:spPr>
        <p:txBody>
          <a:bodyPr wrap="none" lIns="0" tIns="0" rIns="0" bIns="0" rtlCol="0" anchor="t"/>
          <a:lstStyle/>
          <a:p>
            <a:pPr marL="0" indent="0" algn="l">
              <a:lnSpc>
                <a:spcPts val="2000"/>
              </a:lnSpc>
              <a:buNone/>
            </a:pPr>
            <a:r>
              <a:rPr lang="en-US" sz="1600" dirty="0">
                <a:solidFill>
                  <a:srgbClr val="DAD8E9"/>
                </a:solidFill>
                <a:latin typeface="Prompt Medium" pitchFamily="34" charset="0"/>
                <a:ea typeface="Prompt Medium" pitchFamily="34" charset="-122"/>
                <a:cs typeface="Prompt Medium" pitchFamily="34" charset="-120"/>
              </a:rPr>
              <a:t>Utils</a:t>
            </a:r>
            <a:endParaRPr lang="en-US" sz="1600" dirty="0"/>
          </a:p>
        </p:txBody>
      </p:sp>
      <p:sp>
        <p:nvSpPr>
          <p:cNvPr id="12" name="Text 6"/>
          <p:cNvSpPr/>
          <p:nvPr/>
        </p:nvSpPr>
        <p:spPr>
          <a:xfrm>
            <a:off x="1280755" y="6348889"/>
            <a:ext cx="12709208" cy="292775"/>
          </a:xfrm>
          <a:prstGeom prst="rect">
            <a:avLst/>
          </a:prstGeom>
          <a:noFill/>
          <a:ln/>
        </p:spPr>
        <p:txBody>
          <a:bodyPr wrap="none" lIns="0" tIns="0" rIns="0" bIns="0" rtlCol="0" anchor="t"/>
          <a:lstStyle/>
          <a:p>
            <a:pPr marL="0" indent="0" algn="l">
              <a:lnSpc>
                <a:spcPts val="2300"/>
              </a:lnSpc>
              <a:buNone/>
            </a:pPr>
            <a:r>
              <a:rPr lang="en-US" sz="1400" b="1" dirty="0">
                <a:solidFill>
                  <a:srgbClr val="DAD8E9"/>
                </a:solidFill>
                <a:latin typeface="Mukta Light" pitchFamily="34" charset="0"/>
                <a:ea typeface="Mukta Light" pitchFamily="34" charset="-122"/>
                <a:cs typeface="Mukta Light" pitchFamily="34" charset="-120"/>
              </a:rPr>
              <a:t>datetime</a:t>
            </a:r>
            <a:r>
              <a:rPr lang="en-US" sz="1400" dirty="0">
                <a:solidFill>
                  <a:srgbClr val="DAD8E9"/>
                </a:solidFill>
                <a:latin typeface="Mukta Light" pitchFamily="34" charset="0"/>
                <a:ea typeface="Mukta Light" pitchFamily="34" charset="-122"/>
                <a:cs typeface="Mukta Light" pitchFamily="34" charset="-120"/>
              </a:rPr>
              <a:t>, </a:t>
            </a:r>
            <a:r>
              <a:rPr lang="en-US" sz="1400" b="1" dirty="0">
                <a:solidFill>
                  <a:srgbClr val="DAD8E9"/>
                </a:solidFill>
                <a:latin typeface="Mukta Light" pitchFamily="34" charset="0"/>
                <a:ea typeface="Mukta Light" pitchFamily="34" charset="-122"/>
                <a:cs typeface="Mukta Light" pitchFamily="34" charset="-120"/>
              </a:rPr>
              <a:t>random</a:t>
            </a:r>
            <a:r>
              <a:rPr lang="en-US" sz="1400" dirty="0">
                <a:solidFill>
                  <a:srgbClr val="DAD8E9"/>
                </a:solidFill>
                <a:latin typeface="Mukta Light" pitchFamily="34" charset="0"/>
                <a:ea typeface="Mukta Light" pitchFamily="34" charset="-122"/>
                <a:cs typeface="Mukta Light" pitchFamily="34" charset="-120"/>
              </a:rPr>
              <a:t>, </a:t>
            </a:r>
            <a:r>
              <a:rPr lang="en-US" sz="1400" b="1" dirty="0">
                <a:solidFill>
                  <a:srgbClr val="DAD8E9"/>
                </a:solidFill>
                <a:latin typeface="Mukta Light" pitchFamily="34" charset="0"/>
                <a:ea typeface="Mukta Light" pitchFamily="34" charset="-122"/>
                <a:cs typeface="Mukta Light" pitchFamily="34" charset="-120"/>
              </a:rPr>
              <a:t>warnings</a:t>
            </a:r>
            <a:endParaRPr lang="en-US" sz="1400" dirty="0"/>
          </a:p>
        </p:txBody>
      </p:sp>
      <p:sp>
        <p:nvSpPr>
          <p:cNvPr id="13" name="Text 7"/>
          <p:cNvSpPr/>
          <p:nvPr/>
        </p:nvSpPr>
        <p:spPr>
          <a:xfrm>
            <a:off x="640437" y="6847403"/>
            <a:ext cx="13349526" cy="878324"/>
          </a:xfrm>
          <a:prstGeom prst="rect">
            <a:avLst/>
          </a:prstGeom>
          <a:noFill/>
          <a:ln/>
        </p:spPr>
        <p:txBody>
          <a:bodyPr wrap="square" lIns="0" tIns="0" rIns="0" bIns="0" rtlCol="0" anchor="t"/>
          <a:lstStyle/>
          <a:p>
            <a:pPr marL="0" indent="0" algn="l">
              <a:lnSpc>
                <a:spcPts val="2300"/>
              </a:lnSpc>
              <a:buNone/>
            </a:pPr>
            <a:r>
              <a:rPr lang="en-US" sz="1400" dirty="0">
                <a:solidFill>
                  <a:srgbClr val="DAD8E9"/>
                </a:solidFill>
                <a:latin typeface="Mukta Light" pitchFamily="34" charset="0"/>
                <a:ea typeface="Mukta Light" pitchFamily="34" charset="-122"/>
                <a:cs typeface="Mukta Light" pitchFamily="34" charset="-120"/>
              </a:rPr>
              <a:t>The system harnesses the power of several key libraries. </a:t>
            </a:r>
            <a:r>
              <a:rPr lang="en-US" sz="1400" b="1" dirty="0">
                <a:solidFill>
                  <a:srgbClr val="DAD8E9"/>
                </a:solidFill>
                <a:latin typeface="Mukta Light" pitchFamily="34" charset="0"/>
                <a:ea typeface="Mukta Light" pitchFamily="34" charset="-122"/>
                <a:cs typeface="Mukta Light" pitchFamily="34" charset="-120"/>
              </a:rPr>
              <a:t>pandas</a:t>
            </a:r>
            <a:r>
              <a:rPr lang="en-US" sz="1400" dirty="0">
                <a:solidFill>
                  <a:srgbClr val="DAD8E9"/>
                </a:solidFill>
                <a:latin typeface="Mukta Light" pitchFamily="34" charset="0"/>
                <a:ea typeface="Mukta Light" pitchFamily="34" charset="-122"/>
                <a:cs typeface="Mukta Light" pitchFamily="34" charset="-120"/>
              </a:rPr>
              <a:t> and </a:t>
            </a:r>
            <a:r>
              <a:rPr lang="en-US" sz="1400" b="1" dirty="0">
                <a:solidFill>
                  <a:srgbClr val="DAD8E9"/>
                </a:solidFill>
                <a:latin typeface="Mukta Light" pitchFamily="34" charset="0"/>
                <a:ea typeface="Mukta Light" pitchFamily="34" charset="-122"/>
                <a:cs typeface="Mukta Light" pitchFamily="34" charset="-120"/>
              </a:rPr>
              <a:t>numpy</a:t>
            </a:r>
            <a:r>
              <a:rPr lang="en-US" sz="1400" dirty="0">
                <a:solidFill>
                  <a:srgbClr val="DAD8E9"/>
                </a:solidFill>
                <a:latin typeface="Mukta Light" pitchFamily="34" charset="0"/>
                <a:ea typeface="Mukta Light" pitchFamily="34" charset="-122"/>
                <a:cs typeface="Mukta Light" pitchFamily="34" charset="-120"/>
              </a:rPr>
              <a:t> are essential for data manipulation and numerical computations, while </a:t>
            </a:r>
            <a:r>
              <a:rPr lang="en-US" sz="1400" b="1" dirty="0">
                <a:solidFill>
                  <a:srgbClr val="DAD8E9"/>
                </a:solidFill>
                <a:latin typeface="Mukta Light" pitchFamily="34" charset="0"/>
                <a:ea typeface="Mukta Light" pitchFamily="34" charset="-122"/>
                <a:cs typeface="Mukta Light" pitchFamily="34" charset="-120"/>
              </a:rPr>
              <a:t>scikit-learn</a:t>
            </a:r>
            <a:r>
              <a:rPr lang="en-US" sz="1400" dirty="0">
                <a:solidFill>
                  <a:srgbClr val="DAD8E9"/>
                </a:solidFill>
                <a:latin typeface="Mukta Light" pitchFamily="34" charset="0"/>
                <a:ea typeface="Mukta Light" pitchFamily="34" charset="-122"/>
                <a:cs typeface="Mukta Light" pitchFamily="34" charset="-120"/>
              </a:rPr>
              <a:t> provides robust machine learning algorithms and evaluation metrics. </a:t>
            </a:r>
            <a:r>
              <a:rPr lang="en-US" sz="1400" b="1" dirty="0">
                <a:solidFill>
                  <a:srgbClr val="DAD8E9"/>
                </a:solidFill>
                <a:latin typeface="Mukta Light" pitchFamily="34" charset="0"/>
                <a:ea typeface="Mukta Light" pitchFamily="34" charset="-122"/>
                <a:cs typeface="Mukta Light" pitchFamily="34" charset="-120"/>
              </a:rPr>
              <a:t>matplotlib</a:t>
            </a:r>
            <a:r>
              <a:rPr lang="en-US" sz="1400" dirty="0">
                <a:solidFill>
                  <a:srgbClr val="DAD8E9"/>
                </a:solidFill>
                <a:latin typeface="Mukta Light" pitchFamily="34" charset="0"/>
                <a:ea typeface="Mukta Light" pitchFamily="34" charset="-122"/>
                <a:cs typeface="Mukta Light" pitchFamily="34" charset="-120"/>
              </a:rPr>
              <a:t> and </a:t>
            </a:r>
            <a:r>
              <a:rPr lang="en-US" sz="1400" b="1" dirty="0">
                <a:solidFill>
                  <a:srgbClr val="DAD8E9"/>
                </a:solidFill>
                <a:latin typeface="Mukta Light" pitchFamily="34" charset="0"/>
                <a:ea typeface="Mukta Light" pitchFamily="34" charset="-122"/>
                <a:cs typeface="Mukta Light" pitchFamily="34" charset="-120"/>
              </a:rPr>
              <a:t>seaborn</a:t>
            </a:r>
            <a:r>
              <a:rPr lang="en-US" sz="1400" dirty="0">
                <a:solidFill>
                  <a:srgbClr val="DAD8E9"/>
                </a:solidFill>
                <a:latin typeface="Mukta Light" pitchFamily="34" charset="0"/>
                <a:ea typeface="Mukta Light" pitchFamily="34" charset="-122"/>
                <a:cs typeface="Mukta Light" pitchFamily="34" charset="-120"/>
              </a:rPr>
              <a:t> are used for generating insightful visualizations. Utility libraries such as </a:t>
            </a:r>
            <a:r>
              <a:rPr lang="en-US" sz="1400" b="1" dirty="0">
                <a:solidFill>
                  <a:srgbClr val="DAD8E9"/>
                </a:solidFill>
                <a:latin typeface="Mukta Light" pitchFamily="34" charset="0"/>
                <a:ea typeface="Mukta Light" pitchFamily="34" charset="-122"/>
                <a:cs typeface="Mukta Light" pitchFamily="34" charset="-120"/>
              </a:rPr>
              <a:t>datetime</a:t>
            </a:r>
            <a:r>
              <a:rPr lang="en-US" sz="1400" dirty="0">
                <a:solidFill>
                  <a:srgbClr val="DAD8E9"/>
                </a:solidFill>
                <a:latin typeface="Mukta Light" pitchFamily="34" charset="0"/>
                <a:ea typeface="Mukta Light" pitchFamily="34" charset="-122"/>
                <a:cs typeface="Mukta Light" pitchFamily="34" charset="-120"/>
              </a:rPr>
              <a:t>, </a:t>
            </a:r>
            <a:r>
              <a:rPr lang="en-US" sz="1400" b="1" dirty="0">
                <a:solidFill>
                  <a:srgbClr val="DAD8E9"/>
                </a:solidFill>
                <a:latin typeface="Mukta Light" pitchFamily="34" charset="0"/>
                <a:ea typeface="Mukta Light" pitchFamily="34" charset="-122"/>
                <a:cs typeface="Mukta Light" pitchFamily="34" charset="-120"/>
              </a:rPr>
              <a:t>random</a:t>
            </a:r>
            <a:r>
              <a:rPr lang="en-US" sz="1400" dirty="0">
                <a:solidFill>
                  <a:srgbClr val="DAD8E9"/>
                </a:solidFill>
                <a:latin typeface="Mukta Light" pitchFamily="34" charset="0"/>
                <a:ea typeface="Mukta Light" pitchFamily="34" charset="-122"/>
                <a:cs typeface="Mukta Light" pitchFamily="34" charset="-120"/>
              </a:rPr>
              <a:t>, and </a:t>
            </a:r>
            <a:r>
              <a:rPr lang="en-US" sz="1400" b="1" dirty="0">
                <a:solidFill>
                  <a:srgbClr val="DAD8E9"/>
                </a:solidFill>
                <a:latin typeface="Mukta Light" pitchFamily="34" charset="0"/>
                <a:ea typeface="Mukta Light" pitchFamily="34" charset="-122"/>
                <a:cs typeface="Mukta Light" pitchFamily="34" charset="-120"/>
              </a:rPr>
              <a:t>warnings</a:t>
            </a:r>
            <a:r>
              <a:rPr lang="en-US" sz="1400" dirty="0">
                <a:solidFill>
                  <a:srgbClr val="DAD8E9"/>
                </a:solidFill>
                <a:latin typeface="Mukta Light" pitchFamily="34" charset="0"/>
                <a:ea typeface="Mukta Light" pitchFamily="34" charset="-122"/>
                <a:cs typeface="Mukta Light" pitchFamily="34" charset="-120"/>
              </a:rPr>
              <a:t> enhance the system's functionality and reliability.</a:t>
            </a:r>
            <a:endParaRPr lang="en-US" sz="1400" dirty="0"/>
          </a:p>
        </p:txBody>
      </p:sp>
      <p:pic>
        <p:nvPicPr>
          <p:cNvPr id="15" name="Picture 14">
            <a:extLst>
              <a:ext uri="{FF2B5EF4-FFF2-40B4-BE49-F238E27FC236}">
                <a16:creationId xmlns:a16="http://schemas.microsoft.com/office/drawing/2014/main" id="{6C3E12FA-DAAD-0897-1D06-7FD2EE7A58CA}"/>
              </a:ext>
            </a:extLst>
          </p:cNvPr>
          <p:cNvPicPr>
            <a:picLocks noChangeAspect="1"/>
          </p:cNvPicPr>
          <p:nvPr/>
        </p:nvPicPr>
        <p:blipFill>
          <a:blip r:embed="rId7"/>
          <a:stretch>
            <a:fillRect/>
          </a:stretch>
        </p:blipFill>
        <p:spPr>
          <a:xfrm>
            <a:off x="12669253" y="7554515"/>
            <a:ext cx="1961147" cy="5716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8658" y="697349"/>
            <a:ext cx="4372689" cy="546616"/>
          </a:xfrm>
          <a:prstGeom prst="rect">
            <a:avLst/>
          </a:prstGeom>
          <a:noFill/>
          <a:ln/>
        </p:spPr>
        <p:txBody>
          <a:bodyPr wrap="none" lIns="0" tIns="0" rIns="0" bIns="0" rtlCol="0" anchor="t"/>
          <a:lstStyle/>
          <a:p>
            <a:pPr marL="0" indent="0" algn="l">
              <a:lnSpc>
                <a:spcPts val="4300"/>
              </a:lnSpc>
              <a:buNone/>
            </a:pPr>
            <a:r>
              <a:rPr lang="en-US" sz="3400" dirty="0">
                <a:solidFill>
                  <a:srgbClr val="C6BFEE"/>
                </a:solidFill>
                <a:latin typeface="Prompt Medium" pitchFamily="34" charset="0"/>
                <a:ea typeface="Prompt Medium" pitchFamily="34" charset="-122"/>
                <a:cs typeface="Prompt Medium" pitchFamily="34" charset="-120"/>
              </a:rPr>
              <a:t>Datasets</a:t>
            </a:r>
            <a:endParaRPr lang="en-US" sz="3400" dirty="0"/>
          </a:p>
        </p:txBody>
      </p:sp>
      <p:sp>
        <p:nvSpPr>
          <p:cNvPr id="4" name="Shape 1"/>
          <p:cNvSpPr/>
          <p:nvPr/>
        </p:nvSpPr>
        <p:spPr>
          <a:xfrm>
            <a:off x="688658" y="1539121"/>
            <a:ext cx="7766685" cy="1429464"/>
          </a:xfrm>
          <a:prstGeom prst="roundRect">
            <a:avLst>
              <a:gd name="adj" fmla="val 5782"/>
            </a:avLst>
          </a:prstGeom>
          <a:solidFill>
            <a:srgbClr val="542C49"/>
          </a:solidFill>
          <a:ln w="7620">
            <a:solidFill>
              <a:srgbClr val="6D4562"/>
            </a:solidFill>
            <a:prstDash val="solid"/>
          </a:ln>
        </p:spPr>
      </p:sp>
      <p:sp>
        <p:nvSpPr>
          <p:cNvPr id="5" name="Text 2"/>
          <p:cNvSpPr/>
          <p:nvPr/>
        </p:nvSpPr>
        <p:spPr>
          <a:xfrm>
            <a:off x="892969" y="1743432"/>
            <a:ext cx="2475905" cy="273248"/>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Fitness Tracker Dataset</a:t>
            </a:r>
            <a:endParaRPr lang="en-US" sz="1700" dirty="0"/>
          </a:p>
        </p:txBody>
      </p:sp>
      <p:sp>
        <p:nvSpPr>
          <p:cNvPr id="6" name="Text 3"/>
          <p:cNvSpPr/>
          <p:nvPr/>
        </p:nvSpPr>
        <p:spPr>
          <a:xfrm>
            <a:off x="892969" y="2134672"/>
            <a:ext cx="7358063" cy="629603"/>
          </a:xfrm>
          <a:prstGeom prst="rect">
            <a:avLst/>
          </a:prstGeom>
          <a:noFill/>
          <a:ln/>
        </p:spPr>
        <p:txBody>
          <a:bodyPr wrap="squar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Includes steps, workout type/duration, and activity level to measure physical activity patterns.</a:t>
            </a:r>
            <a:endParaRPr lang="en-US" sz="1500" dirty="0"/>
          </a:p>
        </p:txBody>
      </p:sp>
      <p:sp>
        <p:nvSpPr>
          <p:cNvPr id="7" name="Shape 4"/>
          <p:cNvSpPr/>
          <p:nvPr/>
        </p:nvSpPr>
        <p:spPr>
          <a:xfrm>
            <a:off x="688658" y="3165277"/>
            <a:ext cx="7766685" cy="1114663"/>
          </a:xfrm>
          <a:prstGeom prst="roundRect">
            <a:avLst>
              <a:gd name="adj" fmla="val 7414"/>
            </a:avLst>
          </a:prstGeom>
          <a:solidFill>
            <a:srgbClr val="542C49"/>
          </a:solidFill>
          <a:ln w="7620">
            <a:solidFill>
              <a:srgbClr val="6D4562"/>
            </a:solidFill>
            <a:prstDash val="solid"/>
          </a:ln>
        </p:spPr>
      </p:sp>
      <p:sp>
        <p:nvSpPr>
          <p:cNvPr id="8" name="Text 5"/>
          <p:cNvSpPr/>
          <p:nvPr/>
        </p:nvSpPr>
        <p:spPr>
          <a:xfrm>
            <a:off x="892969" y="3369588"/>
            <a:ext cx="2232779" cy="273248"/>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Sleep Health Dataset</a:t>
            </a:r>
            <a:endParaRPr lang="en-US" sz="1700" dirty="0"/>
          </a:p>
        </p:txBody>
      </p:sp>
      <p:sp>
        <p:nvSpPr>
          <p:cNvPr id="9" name="Text 6"/>
          <p:cNvSpPr/>
          <p:nvPr/>
        </p:nvSpPr>
        <p:spPr>
          <a:xfrm>
            <a:off x="892969" y="3760827"/>
            <a:ext cx="7358063" cy="314801"/>
          </a:xfrm>
          <a:prstGeom prst="rect">
            <a:avLst/>
          </a:prstGeom>
          <a:noFill/>
          <a:ln/>
        </p:spPr>
        <p:txBody>
          <a:bodyPr wrap="non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Includes duration, quality, wake-up time, and efficiency to assess sleep habits and patterns.</a:t>
            </a:r>
            <a:endParaRPr lang="en-US" sz="1500" dirty="0"/>
          </a:p>
        </p:txBody>
      </p:sp>
      <p:sp>
        <p:nvSpPr>
          <p:cNvPr id="10" name="Shape 7"/>
          <p:cNvSpPr/>
          <p:nvPr/>
        </p:nvSpPr>
        <p:spPr>
          <a:xfrm>
            <a:off x="688658" y="4476631"/>
            <a:ext cx="7766685" cy="1429464"/>
          </a:xfrm>
          <a:prstGeom prst="roundRect">
            <a:avLst>
              <a:gd name="adj" fmla="val 5782"/>
            </a:avLst>
          </a:prstGeom>
          <a:solidFill>
            <a:srgbClr val="542C49"/>
          </a:solidFill>
          <a:ln w="7620">
            <a:solidFill>
              <a:srgbClr val="6D4562"/>
            </a:solidFill>
            <a:prstDash val="solid"/>
          </a:ln>
        </p:spPr>
      </p:sp>
      <p:sp>
        <p:nvSpPr>
          <p:cNvPr id="11" name="Text 8"/>
          <p:cNvSpPr/>
          <p:nvPr/>
        </p:nvSpPr>
        <p:spPr>
          <a:xfrm>
            <a:off x="892969" y="4680942"/>
            <a:ext cx="2186345" cy="273248"/>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Lifestyle Dataset</a:t>
            </a:r>
            <a:endParaRPr lang="en-US" sz="1700" dirty="0"/>
          </a:p>
        </p:txBody>
      </p:sp>
      <p:sp>
        <p:nvSpPr>
          <p:cNvPr id="12" name="Text 9"/>
          <p:cNvSpPr/>
          <p:nvPr/>
        </p:nvSpPr>
        <p:spPr>
          <a:xfrm>
            <a:off x="892969" y="5072182"/>
            <a:ext cx="7358063" cy="629603"/>
          </a:xfrm>
          <a:prstGeom prst="rect">
            <a:avLst/>
          </a:prstGeom>
          <a:noFill/>
          <a:ln/>
        </p:spPr>
        <p:txBody>
          <a:bodyPr wrap="squar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Captures stress, hydration, BMI, heart rate, and blood pressure to understand overall lifestyle factors.</a:t>
            </a:r>
            <a:endParaRPr lang="en-US" sz="1500" dirty="0"/>
          </a:p>
        </p:txBody>
      </p:sp>
      <p:sp>
        <p:nvSpPr>
          <p:cNvPr id="13" name="Shape 10"/>
          <p:cNvSpPr/>
          <p:nvPr/>
        </p:nvSpPr>
        <p:spPr>
          <a:xfrm>
            <a:off x="688658" y="6102787"/>
            <a:ext cx="7766685" cy="1429464"/>
          </a:xfrm>
          <a:prstGeom prst="roundRect">
            <a:avLst>
              <a:gd name="adj" fmla="val 5782"/>
            </a:avLst>
          </a:prstGeom>
          <a:solidFill>
            <a:srgbClr val="542C49"/>
          </a:solidFill>
          <a:ln w="7620">
            <a:solidFill>
              <a:srgbClr val="6D4562"/>
            </a:solidFill>
            <a:prstDash val="solid"/>
          </a:ln>
        </p:spPr>
      </p:sp>
      <p:sp>
        <p:nvSpPr>
          <p:cNvPr id="14" name="Text 11"/>
          <p:cNvSpPr/>
          <p:nvPr/>
        </p:nvSpPr>
        <p:spPr>
          <a:xfrm>
            <a:off x="892969" y="6307098"/>
            <a:ext cx="2186345" cy="273248"/>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Nutrition Dataset</a:t>
            </a:r>
            <a:endParaRPr lang="en-US" sz="1700" dirty="0"/>
          </a:p>
        </p:txBody>
      </p:sp>
      <p:sp>
        <p:nvSpPr>
          <p:cNvPr id="15" name="Text 12"/>
          <p:cNvSpPr/>
          <p:nvPr/>
        </p:nvSpPr>
        <p:spPr>
          <a:xfrm>
            <a:off x="892969" y="6698337"/>
            <a:ext cx="7358063" cy="629603"/>
          </a:xfrm>
          <a:prstGeom prst="rect">
            <a:avLst/>
          </a:prstGeom>
          <a:noFill/>
          <a:ln/>
        </p:spPr>
        <p:txBody>
          <a:bodyPr wrap="squar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Encompasses calories, macros (protein/carbs/fats), and meal timing to analyze dietary habits.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416963"/>
            <a:ext cx="5489258"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Input → Output Flow</a:t>
            </a:r>
            <a:endParaRPr lang="en-US" sz="4300" dirty="0"/>
          </a:p>
        </p:txBody>
      </p:sp>
      <p:sp>
        <p:nvSpPr>
          <p:cNvPr id="4" name="Shape 1"/>
          <p:cNvSpPr/>
          <p:nvPr/>
        </p:nvSpPr>
        <p:spPr>
          <a:xfrm>
            <a:off x="6628090" y="2473047"/>
            <a:ext cx="30480" cy="4339471"/>
          </a:xfrm>
          <a:prstGeom prst="roundRect">
            <a:avLst>
              <a:gd name="adj" fmla="val 340200"/>
            </a:avLst>
          </a:prstGeom>
          <a:solidFill>
            <a:srgbClr val="6D4562"/>
          </a:solidFill>
          <a:ln/>
        </p:spPr>
      </p:sp>
      <p:sp>
        <p:nvSpPr>
          <p:cNvPr id="5" name="Shape 2"/>
          <p:cNvSpPr/>
          <p:nvPr/>
        </p:nvSpPr>
        <p:spPr>
          <a:xfrm>
            <a:off x="6875324" y="3013115"/>
            <a:ext cx="740569" cy="30480"/>
          </a:xfrm>
          <a:prstGeom prst="roundRect">
            <a:avLst>
              <a:gd name="adj" fmla="val 340200"/>
            </a:avLst>
          </a:prstGeom>
          <a:solidFill>
            <a:srgbClr val="6D4562"/>
          </a:solidFill>
          <a:ln/>
        </p:spPr>
      </p:sp>
      <p:sp>
        <p:nvSpPr>
          <p:cNvPr id="6" name="Shape 3"/>
          <p:cNvSpPr/>
          <p:nvPr/>
        </p:nvSpPr>
        <p:spPr>
          <a:xfrm>
            <a:off x="6350377" y="2750701"/>
            <a:ext cx="555427" cy="555427"/>
          </a:xfrm>
          <a:prstGeom prst="roundRect">
            <a:avLst>
              <a:gd name="adj" fmla="val 18669"/>
            </a:avLst>
          </a:prstGeom>
          <a:solidFill>
            <a:srgbClr val="542C49"/>
          </a:solidFill>
          <a:ln w="15240">
            <a:solidFill>
              <a:srgbClr val="6D4562"/>
            </a:solidFill>
            <a:prstDash val="solid"/>
          </a:ln>
        </p:spPr>
      </p:sp>
      <p:pic>
        <p:nvPicPr>
          <p:cNvPr id="7" name="Image 1" descr="preencoded.png"/>
          <p:cNvPicPr>
            <a:picLocks noChangeAspect="1"/>
          </p:cNvPicPr>
          <p:nvPr/>
        </p:nvPicPr>
        <p:blipFill>
          <a:blip r:embed="rId4"/>
          <a:stretch>
            <a:fillRect/>
          </a:stretch>
        </p:blipFill>
        <p:spPr>
          <a:xfrm>
            <a:off x="6463486" y="2822615"/>
            <a:ext cx="329089" cy="411480"/>
          </a:xfrm>
          <a:prstGeom prst="rect">
            <a:avLst/>
          </a:prstGeom>
        </p:spPr>
      </p:pic>
      <p:sp>
        <p:nvSpPr>
          <p:cNvPr id="8" name="Text 4"/>
          <p:cNvSpPr/>
          <p:nvPr/>
        </p:nvSpPr>
        <p:spPr>
          <a:xfrm>
            <a:off x="7862530" y="2719864"/>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Input Features</a:t>
            </a:r>
            <a:endParaRPr lang="en-US" sz="2150" dirty="0"/>
          </a:p>
        </p:txBody>
      </p:sp>
      <p:sp>
        <p:nvSpPr>
          <p:cNvPr id="9" name="Text 5"/>
          <p:cNvSpPr/>
          <p:nvPr/>
        </p:nvSpPr>
        <p:spPr>
          <a:xfrm>
            <a:off x="7862530" y="3210877"/>
            <a:ext cx="5903833"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Age, BMI, Sleep Duration, Workout Type, Stress Level, Daily Steps, Hydration, Resting Heart Rate, etc. (20+ features)</a:t>
            </a:r>
            <a:endParaRPr lang="en-US" sz="1900" dirty="0"/>
          </a:p>
        </p:txBody>
      </p:sp>
      <p:sp>
        <p:nvSpPr>
          <p:cNvPr id="10" name="Shape 6"/>
          <p:cNvSpPr/>
          <p:nvPr/>
        </p:nvSpPr>
        <p:spPr>
          <a:xfrm>
            <a:off x="6875324" y="5034677"/>
            <a:ext cx="740569" cy="30480"/>
          </a:xfrm>
          <a:prstGeom prst="roundRect">
            <a:avLst>
              <a:gd name="adj" fmla="val 340200"/>
            </a:avLst>
          </a:prstGeom>
          <a:solidFill>
            <a:srgbClr val="6D4562"/>
          </a:solidFill>
          <a:ln/>
        </p:spPr>
      </p:sp>
      <p:sp>
        <p:nvSpPr>
          <p:cNvPr id="11" name="Shape 7"/>
          <p:cNvSpPr/>
          <p:nvPr/>
        </p:nvSpPr>
        <p:spPr>
          <a:xfrm>
            <a:off x="6350377" y="4772263"/>
            <a:ext cx="555427" cy="555427"/>
          </a:xfrm>
          <a:prstGeom prst="roundRect">
            <a:avLst>
              <a:gd name="adj" fmla="val 18669"/>
            </a:avLst>
          </a:prstGeom>
          <a:solidFill>
            <a:srgbClr val="542C49"/>
          </a:solidFill>
          <a:ln w="15240">
            <a:solidFill>
              <a:srgbClr val="6D4562"/>
            </a:solidFill>
            <a:prstDash val="solid"/>
          </a:ln>
        </p:spPr>
      </p:sp>
      <p:pic>
        <p:nvPicPr>
          <p:cNvPr id="12" name="Image 2" descr="preencoded.png"/>
          <p:cNvPicPr>
            <a:picLocks noChangeAspect="1"/>
          </p:cNvPicPr>
          <p:nvPr/>
        </p:nvPicPr>
        <p:blipFill>
          <a:blip r:embed="rId5"/>
          <a:stretch>
            <a:fillRect/>
          </a:stretch>
        </p:blipFill>
        <p:spPr>
          <a:xfrm>
            <a:off x="6463486" y="4844177"/>
            <a:ext cx="329089" cy="411480"/>
          </a:xfrm>
          <a:prstGeom prst="rect">
            <a:avLst/>
          </a:prstGeom>
        </p:spPr>
      </p:pic>
      <p:sp>
        <p:nvSpPr>
          <p:cNvPr id="13" name="Text 8"/>
          <p:cNvSpPr/>
          <p:nvPr/>
        </p:nvSpPr>
        <p:spPr>
          <a:xfrm>
            <a:off x="7862530" y="4741426"/>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Output Predictions</a:t>
            </a:r>
            <a:endParaRPr lang="en-US" sz="2150" dirty="0"/>
          </a:p>
        </p:txBody>
      </p:sp>
      <p:sp>
        <p:nvSpPr>
          <p:cNvPr id="14" name="Text 9"/>
          <p:cNvSpPr/>
          <p:nvPr/>
        </p:nvSpPr>
        <p:spPr>
          <a:xfrm>
            <a:off x="7862530" y="5232440"/>
            <a:ext cx="5903833" cy="395049"/>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Regression: Calories, sleep hours, workout duration</a:t>
            </a:r>
            <a:endParaRPr lang="en-US" sz="1900" dirty="0"/>
          </a:p>
        </p:txBody>
      </p:sp>
      <p:sp>
        <p:nvSpPr>
          <p:cNvPr id="15" name="Text 10"/>
          <p:cNvSpPr/>
          <p:nvPr/>
        </p:nvSpPr>
        <p:spPr>
          <a:xfrm>
            <a:off x="7862530" y="5775603"/>
            <a:ext cx="5903833"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Classification: Supplements ("Vitamin D, Omega-3"), meal frequency ("3 meals/day")</a:t>
            </a:r>
            <a:endParaRPr lang="en-US" sz="1900" dirty="0"/>
          </a:p>
        </p:txBody>
      </p:sp>
      <p:pic>
        <p:nvPicPr>
          <p:cNvPr id="17" name="Picture 16">
            <a:extLst>
              <a:ext uri="{FF2B5EF4-FFF2-40B4-BE49-F238E27FC236}">
                <a16:creationId xmlns:a16="http://schemas.microsoft.com/office/drawing/2014/main" id="{1433AE74-1AEF-2607-61A1-BD098C9A9E63}"/>
              </a:ext>
            </a:extLst>
          </p:cNvPr>
          <p:cNvPicPr>
            <a:picLocks noChangeAspect="1"/>
          </p:cNvPicPr>
          <p:nvPr/>
        </p:nvPicPr>
        <p:blipFill>
          <a:blip r:embed="rId6"/>
          <a:stretch>
            <a:fillRect/>
          </a:stretch>
        </p:blipFill>
        <p:spPr>
          <a:xfrm>
            <a:off x="12151895" y="7044337"/>
            <a:ext cx="2478505" cy="11746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06398" y="555665"/>
            <a:ext cx="4485680" cy="560784"/>
          </a:xfrm>
          <a:prstGeom prst="rect">
            <a:avLst/>
          </a:prstGeom>
          <a:noFill/>
          <a:ln/>
        </p:spPr>
        <p:txBody>
          <a:bodyPr wrap="none" lIns="0" tIns="0" rIns="0" bIns="0" rtlCol="0" anchor="t"/>
          <a:lstStyle/>
          <a:p>
            <a:pPr marL="0" indent="0" algn="l">
              <a:lnSpc>
                <a:spcPts val="4400"/>
              </a:lnSpc>
              <a:buNone/>
            </a:pPr>
            <a:r>
              <a:rPr lang="en-US" sz="3500" dirty="0">
                <a:solidFill>
                  <a:srgbClr val="C6BFEE"/>
                </a:solidFill>
                <a:latin typeface="Prompt Medium" pitchFamily="34" charset="0"/>
                <a:ea typeface="Prompt Medium" pitchFamily="34" charset="-122"/>
                <a:cs typeface="Prompt Medium" pitchFamily="34" charset="-120"/>
              </a:rPr>
              <a:t>Training &amp; Testing</a:t>
            </a:r>
            <a:endParaRPr lang="en-US" sz="3500" dirty="0"/>
          </a:p>
        </p:txBody>
      </p:sp>
      <p:pic>
        <p:nvPicPr>
          <p:cNvPr id="4" name="Image 1" descr="preencoded.png"/>
          <p:cNvPicPr>
            <a:picLocks noChangeAspect="1"/>
          </p:cNvPicPr>
          <p:nvPr/>
        </p:nvPicPr>
        <p:blipFill>
          <a:blip r:embed="rId4"/>
          <a:stretch>
            <a:fillRect/>
          </a:stretch>
        </p:blipFill>
        <p:spPr>
          <a:xfrm>
            <a:off x="706398" y="1419225"/>
            <a:ext cx="1009174" cy="1915001"/>
          </a:xfrm>
          <a:prstGeom prst="rect">
            <a:avLst/>
          </a:prstGeom>
        </p:spPr>
      </p:pic>
      <p:sp>
        <p:nvSpPr>
          <p:cNvPr id="5" name="Text 1"/>
          <p:cNvSpPr/>
          <p:nvPr/>
        </p:nvSpPr>
        <p:spPr>
          <a:xfrm>
            <a:off x="2018347" y="1621036"/>
            <a:ext cx="2242780" cy="280392"/>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Preprocessing</a:t>
            </a:r>
            <a:endParaRPr lang="en-US" sz="1750" dirty="0"/>
          </a:p>
        </p:txBody>
      </p:sp>
      <p:sp>
        <p:nvSpPr>
          <p:cNvPr id="6" name="Text 2"/>
          <p:cNvSpPr/>
          <p:nvPr/>
        </p:nvSpPr>
        <p:spPr>
          <a:xfrm>
            <a:off x="2018347" y="2022515"/>
            <a:ext cx="8248055" cy="322898"/>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AD8E9"/>
                </a:solidFill>
                <a:latin typeface="Mukta Light" pitchFamily="34" charset="0"/>
                <a:ea typeface="Mukta Light" pitchFamily="34" charset="-122"/>
                <a:cs typeface="Mukta Light" pitchFamily="34" charset="-120"/>
              </a:rPr>
              <a:t>Numerical: Standard scaling (StandardScaler)</a:t>
            </a:r>
            <a:endParaRPr lang="en-US" sz="1550" dirty="0"/>
          </a:p>
        </p:txBody>
      </p:sp>
      <p:sp>
        <p:nvSpPr>
          <p:cNvPr id="7" name="Text 3"/>
          <p:cNvSpPr/>
          <p:nvPr/>
        </p:nvSpPr>
        <p:spPr>
          <a:xfrm>
            <a:off x="2018347" y="2416016"/>
            <a:ext cx="8248055" cy="322898"/>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AD8E9"/>
                </a:solidFill>
                <a:latin typeface="Mukta Light" pitchFamily="34" charset="0"/>
                <a:ea typeface="Mukta Light" pitchFamily="34" charset="-122"/>
                <a:cs typeface="Mukta Light" pitchFamily="34" charset="-120"/>
              </a:rPr>
              <a:t>Categorical: One-hot encoding (OneHotEncoder)</a:t>
            </a:r>
            <a:endParaRPr lang="en-US" sz="1550" dirty="0"/>
          </a:p>
        </p:txBody>
      </p:sp>
      <p:sp>
        <p:nvSpPr>
          <p:cNvPr id="8" name="Text 4"/>
          <p:cNvSpPr/>
          <p:nvPr/>
        </p:nvSpPr>
        <p:spPr>
          <a:xfrm>
            <a:off x="2018347" y="2809518"/>
            <a:ext cx="8248055" cy="322898"/>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DAD8E9"/>
                </a:solidFill>
                <a:latin typeface="Mukta Light" pitchFamily="34" charset="0"/>
                <a:ea typeface="Mukta Light" pitchFamily="34" charset="-122"/>
                <a:cs typeface="Mukta Light" pitchFamily="34" charset="-120"/>
              </a:rPr>
              <a:t>Time features: Converted to minutes (e.g., "06:30" → 390)</a:t>
            </a:r>
            <a:endParaRPr lang="en-US" sz="1550" dirty="0"/>
          </a:p>
        </p:txBody>
      </p:sp>
      <p:pic>
        <p:nvPicPr>
          <p:cNvPr id="9" name="Image 2" descr="preencoded.png"/>
          <p:cNvPicPr>
            <a:picLocks noChangeAspect="1"/>
          </p:cNvPicPr>
          <p:nvPr/>
        </p:nvPicPr>
        <p:blipFill>
          <a:blip r:embed="rId5"/>
          <a:stretch>
            <a:fillRect/>
          </a:stretch>
        </p:blipFill>
        <p:spPr>
          <a:xfrm>
            <a:off x="706398" y="3334226"/>
            <a:ext cx="1009174" cy="1571982"/>
          </a:xfrm>
          <a:prstGeom prst="rect">
            <a:avLst/>
          </a:prstGeom>
        </p:spPr>
      </p:pic>
      <p:sp>
        <p:nvSpPr>
          <p:cNvPr id="10" name="Text 5"/>
          <p:cNvSpPr/>
          <p:nvPr/>
        </p:nvSpPr>
        <p:spPr>
          <a:xfrm>
            <a:off x="2018347" y="3536037"/>
            <a:ext cx="2242780" cy="280392"/>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Model</a:t>
            </a:r>
            <a:endParaRPr lang="en-US" sz="1750" dirty="0"/>
          </a:p>
        </p:txBody>
      </p:sp>
      <p:sp>
        <p:nvSpPr>
          <p:cNvPr id="11" name="Text 6"/>
          <p:cNvSpPr/>
          <p:nvPr/>
        </p:nvSpPr>
        <p:spPr>
          <a:xfrm>
            <a:off x="2018347" y="3937516"/>
            <a:ext cx="8248055" cy="322898"/>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Multi-Output Random Forest (for regression + classification)</a:t>
            </a:r>
            <a:endParaRPr lang="en-US" sz="1550" dirty="0"/>
          </a:p>
        </p:txBody>
      </p:sp>
      <p:sp>
        <p:nvSpPr>
          <p:cNvPr id="12" name="Text 7"/>
          <p:cNvSpPr/>
          <p:nvPr/>
        </p:nvSpPr>
        <p:spPr>
          <a:xfrm>
            <a:off x="2018347" y="4381500"/>
            <a:ext cx="8248055" cy="322898"/>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Hyperparameters: n_estimators=150, max_depth=20</a:t>
            </a:r>
            <a:endParaRPr lang="en-US" sz="1550" dirty="0"/>
          </a:p>
        </p:txBody>
      </p:sp>
      <p:pic>
        <p:nvPicPr>
          <p:cNvPr id="13" name="Image 3" descr="preencoded.png"/>
          <p:cNvPicPr>
            <a:picLocks noChangeAspect="1"/>
          </p:cNvPicPr>
          <p:nvPr/>
        </p:nvPicPr>
        <p:blipFill>
          <a:blip r:embed="rId6"/>
          <a:stretch>
            <a:fillRect/>
          </a:stretch>
        </p:blipFill>
        <p:spPr>
          <a:xfrm>
            <a:off x="706398" y="4906208"/>
            <a:ext cx="1009174" cy="1571982"/>
          </a:xfrm>
          <a:prstGeom prst="rect">
            <a:avLst/>
          </a:prstGeom>
        </p:spPr>
      </p:pic>
      <p:sp>
        <p:nvSpPr>
          <p:cNvPr id="14" name="Text 8"/>
          <p:cNvSpPr/>
          <p:nvPr/>
        </p:nvSpPr>
        <p:spPr>
          <a:xfrm>
            <a:off x="2018347" y="5108019"/>
            <a:ext cx="2242780" cy="280392"/>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Evaluation</a:t>
            </a:r>
            <a:endParaRPr lang="en-US" sz="1750" dirty="0"/>
          </a:p>
        </p:txBody>
      </p:sp>
      <p:sp>
        <p:nvSpPr>
          <p:cNvPr id="15" name="Text 9"/>
          <p:cNvSpPr/>
          <p:nvPr/>
        </p:nvSpPr>
        <p:spPr>
          <a:xfrm>
            <a:off x="2018347" y="5509498"/>
            <a:ext cx="8248055" cy="322898"/>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Regression: RMSE (e.g., ±150 kcal), MAE</a:t>
            </a:r>
            <a:endParaRPr lang="en-US" sz="1550" dirty="0"/>
          </a:p>
        </p:txBody>
      </p:sp>
      <p:sp>
        <p:nvSpPr>
          <p:cNvPr id="16" name="Text 10"/>
          <p:cNvSpPr/>
          <p:nvPr/>
        </p:nvSpPr>
        <p:spPr>
          <a:xfrm>
            <a:off x="2018347" y="5953482"/>
            <a:ext cx="8248055" cy="322898"/>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Classification: Accuracy (&gt;85%), F1-score</a:t>
            </a:r>
            <a:endParaRPr lang="en-US" sz="1550" dirty="0"/>
          </a:p>
        </p:txBody>
      </p:sp>
      <p:sp>
        <p:nvSpPr>
          <p:cNvPr id="17" name="Text 11"/>
          <p:cNvSpPr/>
          <p:nvPr/>
        </p:nvSpPr>
        <p:spPr>
          <a:xfrm>
            <a:off x="706398" y="6705243"/>
            <a:ext cx="9560004" cy="968693"/>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The training and testing phase involves rigorous preprocessing to prepare the data. Numerical features are standardized, categorical features are one-hot encoded, and time features are converted to minutes. A Multi-Output Random Forest model is then trained and evaluated using appropriate metrics.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267063"/>
            <a:ext cx="5486400"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How It Works</a:t>
            </a:r>
            <a:endParaRPr lang="en-US" sz="4300" dirty="0"/>
          </a:p>
        </p:txBody>
      </p:sp>
      <p:sp>
        <p:nvSpPr>
          <p:cNvPr id="3" name="Text 1"/>
          <p:cNvSpPr/>
          <p:nvPr/>
        </p:nvSpPr>
        <p:spPr>
          <a:xfrm>
            <a:off x="1943814" y="2743676"/>
            <a:ext cx="2743200" cy="342900"/>
          </a:xfrm>
          <a:prstGeom prst="rect">
            <a:avLst/>
          </a:prstGeom>
          <a:noFill/>
          <a:ln/>
        </p:spPr>
        <p:txBody>
          <a:bodyPr wrap="none" lIns="0" tIns="0" rIns="0" bIns="0" rtlCol="0" anchor="t"/>
          <a:lstStyle/>
          <a:p>
            <a:pPr marL="0" indent="0" algn="r">
              <a:lnSpc>
                <a:spcPts val="2700"/>
              </a:lnSpc>
              <a:buNone/>
            </a:pPr>
            <a:r>
              <a:rPr lang="en-US" sz="2150" dirty="0">
                <a:solidFill>
                  <a:srgbClr val="DAD8E9"/>
                </a:solidFill>
                <a:latin typeface="Prompt Medium" pitchFamily="34" charset="0"/>
                <a:ea typeface="Prompt Medium" pitchFamily="34" charset="-122"/>
                <a:cs typeface="Prompt Medium" pitchFamily="34" charset="-120"/>
              </a:rPr>
              <a:t>Data Generation</a:t>
            </a:r>
            <a:endParaRPr lang="en-US" sz="2150" dirty="0"/>
          </a:p>
        </p:txBody>
      </p:sp>
      <p:sp>
        <p:nvSpPr>
          <p:cNvPr id="4" name="Text 2"/>
          <p:cNvSpPr/>
          <p:nvPr/>
        </p:nvSpPr>
        <p:spPr>
          <a:xfrm>
            <a:off x="864037" y="3234690"/>
            <a:ext cx="3822978" cy="1185148"/>
          </a:xfrm>
          <a:prstGeom prst="rect">
            <a:avLst/>
          </a:prstGeom>
          <a:noFill/>
          <a:ln/>
        </p:spPr>
        <p:txBody>
          <a:bodyPr wrap="square" lIns="0" tIns="0" rIns="0" bIns="0" rtlCol="0" anchor="t"/>
          <a:lstStyle/>
          <a:p>
            <a:pPr marL="0" indent="0" algn="r">
              <a:lnSpc>
                <a:spcPts val="3100"/>
              </a:lnSpc>
              <a:buNone/>
            </a:pPr>
            <a:r>
              <a:rPr lang="en-US" sz="1900" dirty="0">
                <a:solidFill>
                  <a:srgbClr val="DAD8E9"/>
                </a:solidFill>
                <a:latin typeface="Mukta Light" pitchFamily="34" charset="0"/>
                <a:ea typeface="Mukta Light" pitchFamily="34" charset="-122"/>
                <a:cs typeface="Mukta Light" pitchFamily="34" charset="-120"/>
              </a:rPr>
              <a:t>Simulates realistic health profiles with correlations (e.g., high BMI → lower activity).</a:t>
            </a:r>
            <a:endParaRPr lang="en-US" sz="1900" dirty="0"/>
          </a:p>
        </p:txBody>
      </p:sp>
      <p:pic>
        <p:nvPicPr>
          <p:cNvPr id="5" name="Image 0" descr="preencoded.png"/>
          <p:cNvPicPr>
            <a:picLocks noChangeAspect="1"/>
          </p:cNvPicPr>
          <p:nvPr/>
        </p:nvPicPr>
        <p:blipFill>
          <a:blip r:embed="rId3"/>
          <a:stretch>
            <a:fillRect/>
          </a:stretch>
        </p:blipFill>
        <p:spPr>
          <a:xfrm>
            <a:off x="5057299" y="2446615"/>
            <a:ext cx="4515803" cy="4515803"/>
          </a:xfrm>
          <a:prstGeom prst="rect">
            <a:avLst/>
          </a:prstGeom>
        </p:spPr>
      </p:pic>
      <p:sp>
        <p:nvSpPr>
          <p:cNvPr id="6" name="Text 3"/>
          <p:cNvSpPr/>
          <p:nvPr/>
        </p:nvSpPr>
        <p:spPr>
          <a:xfrm>
            <a:off x="6221611" y="3180517"/>
            <a:ext cx="369332" cy="461724"/>
          </a:xfrm>
          <a:prstGeom prst="rect">
            <a:avLst/>
          </a:prstGeom>
          <a:noFill/>
          <a:ln/>
        </p:spPr>
        <p:txBody>
          <a:bodyPr wrap="none" lIns="0" tIns="0" rIns="0" bIns="0" rtlCol="0" anchor="t"/>
          <a:lstStyle/>
          <a:p>
            <a:pPr marL="0" indent="0" algn="l">
              <a:lnSpc>
                <a:spcPts val="4650"/>
              </a:lnSpc>
              <a:buNone/>
            </a:pPr>
            <a:r>
              <a:rPr lang="en-US" sz="2900" dirty="0">
                <a:solidFill>
                  <a:srgbClr val="DAD8E9"/>
                </a:solidFill>
                <a:latin typeface="Prompt Medium" pitchFamily="34" charset="0"/>
                <a:ea typeface="Prompt Medium" pitchFamily="34" charset="-122"/>
                <a:cs typeface="Prompt Medium" pitchFamily="34" charset="-120"/>
              </a:rPr>
              <a:t>1</a:t>
            </a:r>
            <a:endParaRPr lang="en-US" sz="2900" dirty="0"/>
          </a:p>
        </p:txBody>
      </p:sp>
      <p:sp>
        <p:nvSpPr>
          <p:cNvPr id="7" name="Text 4"/>
          <p:cNvSpPr/>
          <p:nvPr/>
        </p:nvSpPr>
        <p:spPr>
          <a:xfrm>
            <a:off x="9943386" y="2941201"/>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User Input</a:t>
            </a:r>
            <a:endParaRPr lang="en-US" sz="2150" dirty="0"/>
          </a:p>
        </p:txBody>
      </p:sp>
      <p:sp>
        <p:nvSpPr>
          <p:cNvPr id="8" name="Text 5"/>
          <p:cNvSpPr/>
          <p:nvPr/>
        </p:nvSpPr>
        <p:spPr>
          <a:xfrm>
            <a:off x="9943386" y="3432215"/>
            <a:ext cx="3822978"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Accepts manual entry or random samples (age, sleep, workouts, etc.).</a:t>
            </a:r>
            <a:endParaRPr lang="en-US" sz="1900" dirty="0"/>
          </a:p>
        </p:txBody>
      </p:sp>
      <p:pic>
        <p:nvPicPr>
          <p:cNvPr id="9" name="Image 1" descr="preencoded.png"/>
          <p:cNvPicPr>
            <a:picLocks noChangeAspect="1"/>
          </p:cNvPicPr>
          <p:nvPr/>
        </p:nvPicPr>
        <p:blipFill>
          <a:blip r:embed="rId4"/>
          <a:stretch>
            <a:fillRect/>
          </a:stretch>
        </p:blipFill>
        <p:spPr>
          <a:xfrm>
            <a:off x="5057299" y="2446615"/>
            <a:ext cx="4515803" cy="4515803"/>
          </a:xfrm>
          <a:prstGeom prst="rect">
            <a:avLst/>
          </a:prstGeom>
        </p:spPr>
      </p:pic>
      <p:sp>
        <p:nvSpPr>
          <p:cNvPr id="10" name="Text 6"/>
          <p:cNvSpPr/>
          <p:nvPr/>
        </p:nvSpPr>
        <p:spPr>
          <a:xfrm>
            <a:off x="8423553" y="3564731"/>
            <a:ext cx="369332" cy="461724"/>
          </a:xfrm>
          <a:prstGeom prst="rect">
            <a:avLst/>
          </a:prstGeom>
          <a:noFill/>
          <a:ln/>
        </p:spPr>
        <p:txBody>
          <a:bodyPr wrap="none" lIns="0" tIns="0" rIns="0" bIns="0" rtlCol="0" anchor="t"/>
          <a:lstStyle/>
          <a:p>
            <a:pPr marL="0" indent="0" algn="l">
              <a:lnSpc>
                <a:spcPts val="4650"/>
              </a:lnSpc>
              <a:buNone/>
            </a:pPr>
            <a:r>
              <a:rPr lang="en-US" sz="2900" dirty="0">
                <a:solidFill>
                  <a:srgbClr val="DAD8E9"/>
                </a:solidFill>
                <a:latin typeface="Prompt Medium" pitchFamily="34" charset="0"/>
                <a:ea typeface="Prompt Medium" pitchFamily="34" charset="-122"/>
                <a:cs typeface="Prompt Medium" pitchFamily="34" charset="-120"/>
              </a:rPr>
              <a:t>2</a:t>
            </a:r>
            <a:endParaRPr lang="en-US" sz="2900" dirty="0"/>
          </a:p>
        </p:txBody>
      </p:sp>
      <p:sp>
        <p:nvSpPr>
          <p:cNvPr id="11" name="Text 7"/>
          <p:cNvSpPr/>
          <p:nvPr/>
        </p:nvSpPr>
        <p:spPr>
          <a:xfrm>
            <a:off x="9943386" y="5384244"/>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Prediction</a:t>
            </a:r>
            <a:endParaRPr lang="en-US" sz="2150" dirty="0"/>
          </a:p>
        </p:txBody>
      </p:sp>
      <p:sp>
        <p:nvSpPr>
          <p:cNvPr id="12" name="Text 8"/>
          <p:cNvSpPr/>
          <p:nvPr/>
        </p:nvSpPr>
        <p:spPr>
          <a:xfrm>
            <a:off x="9943386" y="5875258"/>
            <a:ext cx="3822978"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Preprocesses input → ML model → Generates personalized plan.</a:t>
            </a:r>
            <a:endParaRPr lang="en-US" sz="1900" dirty="0"/>
          </a:p>
        </p:txBody>
      </p:sp>
      <p:pic>
        <p:nvPicPr>
          <p:cNvPr id="13" name="Image 2" descr="preencoded.png"/>
          <p:cNvPicPr>
            <a:picLocks noChangeAspect="1"/>
          </p:cNvPicPr>
          <p:nvPr/>
        </p:nvPicPr>
        <p:blipFill>
          <a:blip r:embed="rId5"/>
          <a:stretch>
            <a:fillRect/>
          </a:stretch>
        </p:blipFill>
        <p:spPr>
          <a:xfrm>
            <a:off x="5057299" y="2446615"/>
            <a:ext cx="4515803" cy="4515803"/>
          </a:xfrm>
          <a:prstGeom prst="rect">
            <a:avLst/>
          </a:prstGeom>
        </p:spPr>
      </p:pic>
      <p:sp>
        <p:nvSpPr>
          <p:cNvPr id="14" name="Text 9"/>
          <p:cNvSpPr/>
          <p:nvPr/>
        </p:nvSpPr>
        <p:spPr>
          <a:xfrm>
            <a:off x="8039338" y="5766673"/>
            <a:ext cx="369332" cy="461724"/>
          </a:xfrm>
          <a:prstGeom prst="rect">
            <a:avLst/>
          </a:prstGeom>
          <a:noFill/>
          <a:ln/>
        </p:spPr>
        <p:txBody>
          <a:bodyPr wrap="none" lIns="0" tIns="0" rIns="0" bIns="0" rtlCol="0" anchor="t"/>
          <a:lstStyle/>
          <a:p>
            <a:pPr marL="0" indent="0" algn="l">
              <a:lnSpc>
                <a:spcPts val="4650"/>
              </a:lnSpc>
              <a:buNone/>
            </a:pPr>
            <a:r>
              <a:rPr lang="en-US" sz="2900" dirty="0">
                <a:solidFill>
                  <a:srgbClr val="DAD8E9"/>
                </a:solidFill>
                <a:latin typeface="Prompt Medium" pitchFamily="34" charset="0"/>
                <a:ea typeface="Prompt Medium" pitchFamily="34" charset="-122"/>
                <a:cs typeface="Prompt Medium" pitchFamily="34" charset="-120"/>
              </a:rPr>
              <a:t>3</a:t>
            </a:r>
            <a:endParaRPr lang="en-US" sz="2900" dirty="0"/>
          </a:p>
        </p:txBody>
      </p:sp>
      <p:sp>
        <p:nvSpPr>
          <p:cNvPr id="15" name="Text 10"/>
          <p:cNvSpPr/>
          <p:nvPr/>
        </p:nvSpPr>
        <p:spPr>
          <a:xfrm>
            <a:off x="1943814" y="5384244"/>
            <a:ext cx="2743200" cy="342900"/>
          </a:xfrm>
          <a:prstGeom prst="rect">
            <a:avLst/>
          </a:prstGeom>
          <a:noFill/>
          <a:ln/>
        </p:spPr>
        <p:txBody>
          <a:bodyPr wrap="none" lIns="0" tIns="0" rIns="0" bIns="0" rtlCol="0" anchor="t"/>
          <a:lstStyle/>
          <a:p>
            <a:pPr marL="0" indent="0" algn="r">
              <a:lnSpc>
                <a:spcPts val="2700"/>
              </a:lnSpc>
              <a:buNone/>
            </a:pPr>
            <a:r>
              <a:rPr lang="en-US" sz="2150" dirty="0">
                <a:solidFill>
                  <a:srgbClr val="DAD8E9"/>
                </a:solidFill>
                <a:latin typeface="Prompt Medium" pitchFamily="34" charset="0"/>
                <a:ea typeface="Prompt Medium" pitchFamily="34" charset="-122"/>
                <a:cs typeface="Prompt Medium" pitchFamily="34" charset="-120"/>
              </a:rPr>
              <a:t>Visualization</a:t>
            </a:r>
            <a:endParaRPr lang="en-US" sz="2150" dirty="0"/>
          </a:p>
        </p:txBody>
      </p:sp>
      <p:sp>
        <p:nvSpPr>
          <p:cNvPr id="16" name="Text 11"/>
          <p:cNvSpPr/>
          <p:nvPr/>
        </p:nvSpPr>
        <p:spPr>
          <a:xfrm>
            <a:off x="864037" y="5875258"/>
            <a:ext cx="3822978" cy="790099"/>
          </a:xfrm>
          <a:prstGeom prst="rect">
            <a:avLst/>
          </a:prstGeom>
          <a:noFill/>
          <a:ln/>
        </p:spPr>
        <p:txBody>
          <a:bodyPr wrap="square" lIns="0" tIns="0" rIns="0" bIns="0" rtlCol="0" anchor="t"/>
          <a:lstStyle/>
          <a:p>
            <a:pPr marL="0" indent="0" algn="r">
              <a:lnSpc>
                <a:spcPts val="3100"/>
              </a:lnSpc>
              <a:buNone/>
            </a:pPr>
            <a:r>
              <a:rPr lang="en-US" sz="1900" dirty="0">
                <a:solidFill>
                  <a:srgbClr val="DAD8E9"/>
                </a:solidFill>
                <a:latin typeface="Mukta Light" pitchFamily="34" charset="0"/>
                <a:ea typeface="Mukta Light" pitchFamily="34" charset="-122"/>
                <a:cs typeface="Mukta Light" pitchFamily="34" charset="-120"/>
              </a:rPr>
              <a:t>Compares user data against training distributions (histograms/bar plots).</a:t>
            </a:r>
            <a:endParaRPr lang="en-US" sz="1900" dirty="0"/>
          </a:p>
        </p:txBody>
      </p:sp>
      <p:pic>
        <p:nvPicPr>
          <p:cNvPr id="17" name="Image 3" descr="preencoded.png"/>
          <p:cNvPicPr>
            <a:picLocks noChangeAspect="1"/>
          </p:cNvPicPr>
          <p:nvPr/>
        </p:nvPicPr>
        <p:blipFill>
          <a:blip r:embed="rId6"/>
          <a:stretch>
            <a:fillRect/>
          </a:stretch>
        </p:blipFill>
        <p:spPr>
          <a:xfrm>
            <a:off x="5057299" y="2446615"/>
            <a:ext cx="4515803" cy="4515803"/>
          </a:xfrm>
          <a:prstGeom prst="rect">
            <a:avLst/>
          </a:prstGeom>
        </p:spPr>
      </p:pic>
      <p:sp>
        <p:nvSpPr>
          <p:cNvPr id="18" name="Text 12"/>
          <p:cNvSpPr/>
          <p:nvPr/>
        </p:nvSpPr>
        <p:spPr>
          <a:xfrm>
            <a:off x="5837396" y="5382458"/>
            <a:ext cx="369332" cy="461724"/>
          </a:xfrm>
          <a:prstGeom prst="rect">
            <a:avLst/>
          </a:prstGeom>
          <a:noFill/>
          <a:ln/>
        </p:spPr>
        <p:txBody>
          <a:bodyPr wrap="none" lIns="0" tIns="0" rIns="0" bIns="0" rtlCol="0" anchor="t"/>
          <a:lstStyle/>
          <a:p>
            <a:pPr marL="0" indent="0" algn="l">
              <a:lnSpc>
                <a:spcPts val="4650"/>
              </a:lnSpc>
              <a:buNone/>
            </a:pPr>
            <a:r>
              <a:rPr lang="en-US" sz="2900" dirty="0">
                <a:solidFill>
                  <a:srgbClr val="DAD8E9"/>
                </a:solidFill>
                <a:latin typeface="Prompt Medium" pitchFamily="34" charset="0"/>
                <a:ea typeface="Prompt Medium" pitchFamily="34" charset="-122"/>
                <a:cs typeface="Prompt Medium" pitchFamily="34" charset="-120"/>
              </a:rPr>
              <a:t>4</a:t>
            </a:r>
            <a:endParaRPr lang="en-US" sz="2900" dirty="0"/>
          </a:p>
        </p:txBody>
      </p:sp>
      <p:pic>
        <p:nvPicPr>
          <p:cNvPr id="20" name="Picture 19">
            <a:extLst>
              <a:ext uri="{FF2B5EF4-FFF2-40B4-BE49-F238E27FC236}">
                <a16:creationId xmlns:a16="http://schemas.microsoft.com/office/drawing/2014/main" id="{59CAF436-9CC1-F82D-8273-C545095A9394}"/>
              </a:ext>
            </a:extLst>
          </p:cNvPr>
          <p:cNvPicPr>
            <a:picLocks noChangeAspect="1"/>
          </p:cNvPicPr>
          <p:nvPr/>
        </p:nvPicPr>
        <p:blipFill>
          <a:blip r:embed="rId7"/>
          <a:stretch>
            <a:fillRect/>
          </a:stretch>
        </p:blipFill>
        <p:spPr>
          <a:xfrm>
            <a:off x="12091737" y="7038586"/>
            <a:ext cx="2538663" cy="12031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0697" y="984171"/>
            <a:ext cx="5147905" cy="643533"/>
          </a:xfrm>
          <a:prstGeom prst="rect">
            <a:avLst/>
          </a:prstGeom>
          <a:noFill/>
          <a:ln/>
        </p:spPr>
        <p:txBody>
          <a:bodyPr wrap="none" lIns="0" tIns="0" rIns="0" bIns="0" rtlCol="0" anchor="t"/>
          <a:lstStyle/>
          <a:p>
            <a:pPr marL="0" indent="0" algn="l">
              <a:lnSpc>
                <a:spcPts val="5050"/>
              </a:lnSpc>
              <a:buNone/>
            </a:pPr>
            <a:r>
              <a:rPr lang="en-US" sz="4050" dirty="0">
                <a:solidFill>
                  <a:srgbClr val="C6BFEE"/>
                </a:solidFill>
                <a:latin typeface="Prompt Medium" pitchFamily="34" charset="0"/>
                <a:ea typeface="Prompt Medium" pitchFamily="34" charset="-122"/>
                <a:cs typeface="Prompt Medium" pitchFamily="34" charset="-120"/>
              </a:rPr>
              <a:t>Future Scope</a:t>
            </a:r>
            <a:endParaRPr lang="en-US" sz="4050" dirty="0"/>
          </a:p>
        </p:txBody>
      </p:sp>
      <p:sp>
        <p:nvSpPr>
          <p:cNvPr id="4" name="Shape 1"/>
          <p:cNvSpPr/>
          <p:nvPr/>
        </p:nvSpPr>
        <p:spPr>
          <a:xfrm>
            <a:off x="810697" y="2235637"/>
            <a:ext cx="521137" cy="521137"/>
          </a:xfrm>
          <a:prstGeom prst="roundRect">
            <a:avLst>
              <a:gd name="adj" fmla="val 18670"/>
            </a:avLst>
          </a:prstGeom>
          <a:solidFill>
            <a:srgbClr val="542C49"/>
          </a:solidFill>
          <a:ln w="7620">
            <a:solidFill>
              <a:srgbClr val="6D4562"/>
            </a:solidFill>
            <a:prstDash val="solid"/>
          </a:ln>
        </p:spPr>
      </p:sp>
      <p:sp>
        <p:nvSpPr>
          <p:cNvPr id="5" name="Text 2"/>
          <p:cNvSpPr/>
          <p:nvPr/>
        </p:nvSpPr>
        <p:spPr>
          <a:xfrm>
            <a:off x="1563410" y="2235637"/>
            <a:ext cx="2639854" cy="321707"/>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Prompt Medium" pitchFamily="34" charset="0"/>
                <a:ea typeface="Prompt Medium" pitchFamily="34" charset="-122"/>
                <a:cs typeface="Prompt Medium" pitchFamily="34" charset="-120"/>
              </a:rPr>
              <a:t>Real Data Integration</a:t>
            </a:r>
            <a:endParaRPr lang="en-US" sz="2000" dirty="0"/>
          </a:p>
        </p:txBody>
      </p:sp>
      <p:sp>
        <p:nvSpPr>
          <p:cNvPr id="6" name="Text 3"/>
          <p:cNvSpPr/>
          <p:nvPr/>
        </p:nvSpPr>
        <p:spPr>
          <a:xfrm>
            <a:off x="1563410" y="2696289"/>
            <a:ext cx="2892862" cy="741283"/>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Fitbit/Apple Health API for live tracking.</a:t>
            </a:r>
            <a:endParaRPr lang="en-US" sz="1800" dirty="0"/>
          </a:p>
        </p:txBody>
      </p:sp>
      <p:sp>
        <p:nvSpPr>
          <p:cNvPr id="7" name="Shape 4"/>
          <p:cNvSpPr/>
          <p:nvPr/>
        </p:nvSpPr>
        <p:spPr>
          <a:xfrm>
            <a:off x="4687848" y="2235637"/>
            <a:ext cx="521137" cy="521137"/>
          </a:xfrm>
          <a:prstGeom prst="roundRect">
            <a:avLst>
              <a:gd name="adj" fmla="val 18670"/>
            </a:avLst>
          </a:prstGeom>
          <a:solidFill>
            <a:srgbClr val="542C49"/>
          </a:solidFill>
          <a:ln w="7620">
            <a:solidFill>
              <a:srgbClr val="6D4562"/>
            </a:solidFill>
            <a:prstDash val="solid"/>
          </a:ln>
        </p:spPr>
      </p:sp>
      <p:sp>
        <p:nvSpPr>
          <p:cNvPr id="8" name="Text 5"/>
          <p:cNvSpPr/>
          <p:nvPr/>
        </p:nvSpPr>
        <p:spPr>
          <a:xfrm>
            <a:off x="5440561" y="2235637"/>
            <a:ext cx="2573893" cy="321707"/>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Prompt Medium" pitchFamily="34" charset="0"/>
                <a:ea typeface="Prompt Medium" pitchFamily="34" charset="-122"/>
                <a:cs typeface="Prompt Medium" pitchFamily="34" charset="-120"/>
              </a:rPr>
              <a:t>Chatbot</a:t>
            </a:r>
            <a:endParaRPr lang="en-US" sz="2000" dirty="0"/>
          </a:p>
        </p:txBody>
      </p:sp>
      <p:sp>
        <p:nvSpPr>
          <p:cNvPr id="9" name="Text 6"/>
          <p:cNvSpPr/>
          <p:nvPr/>
        </p:nvSpPr>
        <p:spPr>
          <a:xfrm>
            <a:off x="5440561" y="2696289"/>
            <a:ext cx="2892862" cy="741283"/>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Gemini/LLM for wellness Q&amp;A (like NeuraDoctor).</a:t>
            </a:r>
            <a:endParaRPr lang="en-US" sz="1800" dirty="0"/>
          </a:p>
        </p:txBody>
      </p:sp>
      <p:sp>
        <p:nvSpPr>
          <p:cNvPr id="10" name="Shape 7"/>
          <p:cNvSpPr/>
          <p:nvPr/>
        </p:nvSpPr>
        <p:spPr>
          <a:xfrm>
            <a:off x="810697" y="3929658"/>
            <a:ext cx="521137" cy="521137"/>
          </a:xfrm>
          <a:prstGeom prst="roundRect">
            <a:avLst>
              <a:gd name="adj" fmla="val 18670"/>
            </a:avLst>
          </a:prstGeom>
          <a:solidFill>
            <a:srgbClr val="542C49"/>
          </a:solidFill>
          <a:ln w="7620">
            <a:solidFill>
              <a:srgbClr val="6D4562"/>
            </a:solidFill>
            <a:prstDash val="solid"/>
          </a:ln>
        </p:spPr>
      </p:sp>
      <p:sp>
        <p:nvSpPr>
          <p:cNvPr id="11" name="Text 8"/>
          <p:cNvSpPr/>
          <p:nvPr/>
        </p:nvSpPr>
        <p:spPr>
          <a:xfrm>
            <a:off x="1563410" y="3929658"/>
            <a:ext cx="2573893" cy="321707"/>
          </a:xfrm>
          <a:prstGeom prst="rect">
            <a:avLst/>
          </a:prstGeom>
          <a:noFill/>
          <a:ln/>
        </p:spPr>
        <p:txBody>
          <a:bodyPr wrap="none" lIns="0" tIns="0" rIns="0" bIns="0" rtlCol="0" anchor="t"/>
          <a:lstStyle/>
          <a:p>
            <a:pPr marL="0" indent="0" algn="l">
              <a:lnSpc>
                <a:spcPts val="2500"/>
              </a:lnSpc>
              <a:buNone/>
            </a:pPr>
            <a:r>
              <a:rPr lang="en-US" sz="2000" dirty="0">
                <a:solidFill>
                  <a:srgbClr val="DAD8E9"/>
                </a:solidFill>
                <a:latin typeface="Prompt Medium" pitchFamily="34" charset="0"/>
                <a:ea typeface="Prompt Medium" pitchFamily="34" charset="-122"/>
                <a:cs typeface="Prompt Medium" pitchFamily="34" charset="-120"/>
              </a:rPr>
              <a:t>Expanded Metrics</a:t>
            </a:r>
            <a:endParaRPr lang="en-US" sz="2000" dirty="0"/>
          </a:p>
        </p:txBody>
      </p:sp>
      <p:sp>
        <p:nvSpPr>
          <p:cNvPr id="12" name="Text 9"/>
          <p:cNvSpPr/>
          <p:nvPr/>
        </p:nvSpPr>
        <p:spPr>
          <a:xfrm>
            <a:off x="1563410" y="4390311"/>
            <a:ext cx="6769894" cy="370642"/>
          </a:xfrm>
          <a:prstGeom prst="rect">
            <a:avLst/>
          </a:prstGeom>
          <a:noFill/>
          <a:ln/>
        </p:spPr>
        <p:txBody>
          <a:bodyPr wrap="non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Blood tests, genetic data for precision health.</a:t>
            </a:r>
            <a:endParaRPr lang="en-US" sz="1800" dirty="0"/>
          </a:p>
        </p:txBody>
      </p:sp>
      <p:sp>
        <p:nvSpPr>
          <p:cNvPr id="13" name="Text 10"/>
          <p:cNvSpPr/>
          <p:nvPr/>
        </p:nvSpPr>
        <p:spPr>
          <a:xfrm>
            <a:off x="810697" y="5021461"/>
            <a:ext cx="7522607" cy="2223849"/>
          </a:xfrm>
          <a:prstGeom prst="rect">
            <a:avLst/>
          </a:prstGeom>
          <a:noFill/>
          <a:ln/>
        </p:spPr>
        <p:txBody>
          <a:bodyPr wrap="square" lIns="0" tIns="0" rIns="0" bIns="0" rtlCol="0" anchor="t"/>
          <a:lstStyle/>
          <a:p>
            <a:pPr marL="0" indent="0" algn="l">
              <a:lnSpc>
                <a:spcPts val="2900"/>
              </a:lnSpc>
              <a:buNone/>
            </a:pPr>
            <a:r>
              <a:rPr lang="en-US" sz="1800" dirty="0">
                <a:solidFill>
                  <a:srgbClr val="DAD8E9"/>
                </a:solidFill>
                <a:latin typeface="Mukta Light" pitchFamily="34" charset="0"/>
                <a:ea typeface="Mukta Light" pitchFamily="34" charset="-122"/>
                <a:cs typeface="Mukta Light" pitchFamily="34" charset="-120"/>
              </a:rPr>
              <a:t>The future scope of the system includes several exciting enhancements. Integrating real-time data from devices like Fitbit and Apple Health will provide more accurate and dynamic recommendations. Implementing a chatbot powered by Gemini/LLM will offer interactive wellness Q&amp;A. Additionally, incorporating expanded metrics such as blood tests and genetic data will enable even more precise and personalized health insights.</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698</Words>
  <Application>Microsoft Office PowerPoint</Application>
  <PresentationFormat>Custom</PresentationFormat>
  <Paragraphs>76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Mukta Light</vt:lpstr>
      <vt:lpstr>Prompt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f2p101mailinator@gmail.com</cp:lastModifiedBy>
  <cp:revision>2</cp:revision>
  <dcterms:created xsi:type="dcterms:W3CDTF">2025-04-09T19:24:00Z</dcterms:created>
  <dcterms:modified xsi:type="dcterms:W3CDTF">2025-04-09T19:39:09Z</dcterms:modified>
</cp:coreProperties>
</file>